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47" r:id="rId1"/>
  </p:sldMasterIdLst>
  <p:notesMasterIdLst>
    <p:notesMasterId r:id="rId30"/>
  </p:notesMasterIdLst>
  <p:sldIdLst>
    <p:sldId id="256" r:id="rId2"/>
    <p:sldId id="291" r:id="rId3"/>
    <p:sldId id="273" r:id="rId4"/>
    <p:sldId id="257" r:id="rId5"/>
    <p:sldId id="282" r:id="rId6"/>
    <p:sldId id="296" r:id="rId7"/>
    <p:sldId id="289" r:id="rId8"/>
    <p:sldId id="286" r:id="rId9"/>
    <p:sldId id="297" r:id="rId10"/>
    <p:sldId id="298" r:id="rId11"/>
    <p:sldId id="299" r:id="rId12"/>
    <p:sldId id="270" r:id="rId13"/>
    <p:sldId id="287" r:id="rId14"/>
    <p:sldId id="259" r:id="rId15"/>
    <p:sldId id="294" r:id="rId16"/>
    <p:sldId id="258" r:id="rId17"/>
    <p:sldId id="269" r:id="rId18"/>
    <p:sldId id="293" r:id="rId19"/>
    <p:sldId id="292" r:id="rId20"/>
    <p:sldId id="260" r:id="rId21"/>
    <p:sldId id="278" r:id="rId22"/>
    <p:sldId id="279" r:id="rId23"/>
    <p:sldId id="280" r:id="rId24"/>
    <p:sldId id="268" r:id="rId25"/>
    <p:sldId id="275" r:id="rId26"/>
    <p:sldId id="276" r:id="rId27"/>
    <p:sldId id="277" r:id="rId28"/>
    <p:sldId id="281" r:id="rId2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F3673CD6-75FE-4CE3-A4F5-B961E52AEFA8}">
          <p14:sldIdLst>
            <p14:sldId id="256"/>
            <p14:sldId id="291"/>
            <p14:sldId id="273"/>
            <p14:sldId id="257"/>
            <p14:sldId id="282"/>
            <p14:sldId id="296"/>
            <p14:sldId id="289"/>
            <p14:sldId id="286"/>
            <p14:sldId id="297"/>
            <p14:sldId id="298"/>
            <p14:sldId id="299"/>
            <p14:sldId id="270"/>
          </p14:sldIdLst>
        </p14:section>
        <p14:section name="Slides with More Detail" id="{DDD9CCA3-9B98-48A7-AE5F-322A8868AD17}">
          <p14:sldIdLst>
            <p14:sldId id="287"/>
            <p14:sldId id="259"/>
            <p14:sldId id="294"/>
            <p14:sldId id="258"/>
            <p14:sldId id="269"/>
            <p14:sldId id="293"/>
            <p14:sldId id="292"/>
          </p14:sldIdLst>
        </p14:section>
        <p14:section name="PRR Calculations" id="{47C4F051-D358-4A5C-9FD5-8CAA83F4A365}">
          <p14:sldIdLst>
            <p14:sldId id="260"/>
            <p14:sldId id="278"/>
            <p14:sldId id="279"/>
            <p14:sldId id="280"/>
            <p14:sldId id="268"/>
            <p14:sldId id="275"/>
            <p14:sldId id="276"/>
            <p14:sldId id="277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76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1" autoAdjust="0"/>
    <p:restoredTop sz="96229" autoAdjust="0"/>
  </p:normalViewPr>
  <p:slideViewPr>
    <p:cSldViewPr snapToGrid="0">
      <p:cViewPr varScale="1">
        <p:scale>
          <a:sx n="110" d="100"/>
          <a:sy n="110" d="100"/>
        </p:scale>
        <p:origin x="34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7D411C-47A4-499C-865F-65C45BFE8ABA}" type="doc">
      <dgm:prSet loTypeId="urn:microsoft.com/office/officeart/2005/8/layout/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D7C212F-F8A7-456C-9AF4-EC21CE342225}">
      <dgm:prSet phldrT="[Text]" custT="1"/>
      <dgm:spPr>
        <a:xfrm>
          <a:off x="241876" y="1814"/>
          <a:ext cx="2163709" cy="1298225"/>
        </a:xfrm>
        <a:prstGeom prst="roundRect">
          <a:avLst>
            <a:gd name="adj" fmla="val 10000"/>
          </a:avLst>
        </a:prstGeom>
      </dgm:spPr>
      <dgm:t>
        <a:bodyPr/>
        <a:lstStyle/>
        <a:p>
          <a:r>
            <a:rPr lang="en-US" sz="1400" dirty="0">
              <a:latin typeface="Calibri" panose="020F0502020204030204"/>
              <a:ea typeface="+mn-ea"/>
              <a:cs typeface="+mn-cs"/>
            </a:rPr>
            <a:t>Ad Hoc Committee meetings with contractors to review Pilot components and assess commitment to participate</a:t>
          </a:r>
        </a:p>
      </dgm:t>
    </dgm:pt>
    <dgm:pt modelId="{4633654D-86BC-4B7D-A0BF-537CF5423A2B}" type="parTrans" cxnId="{E8F5BAD7-829A-4264-8F0C-12D6A15AB3F7}">
      <dgm:prSet/>
      <dgm:spPr/>
      <dgm:t>
        <a:bodyPr/>
        <a:lstStyle/>
        <a:p>
          <a:endParaRPr lang="en-US"/>
        </a:p>
      </dgm:t>
    </dgm:pt>
    <dgm:pt modelId="{7074460F-69E7-418F-8462-B88B1BCBBE50}" type="sibTrans" cxnId="{E8F5BAD7-829A-4264-8F0C-12D6A15AB3F7}">
      <dgm:prSet/>
      <dgm:spPr>
        <a:xfrm>
          <a:off x="2595992" y="382627"/>
          <a:ext cx="458706" cy="536600"/>
        </a:xfrm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464EB6B9-BA0F-4292-8AD2-BFD76830D377}">
      <dgm:prSet phldrT="[Text]"/>
      <dgm:spPr>
        <a:xfrm>
          <a:off x="3271070" y="1814"/>
          <a:ext cx="2163709" cy="1298225"/>
        </a:xfrm>
        <a:prstGeom prst="roundRect">
          <a:avLst>
            <a:gd name="adj" fmla="val 10000"/>
          </a:avLst>
        </a:prstGeom>
      </dgm:spPr>
      <dgm:t>
        <a:bodyPr/>
        <a:lstStyle/>
        <a:p>
          <a:r>
            <a:rPr lang="en-US" dirty="0">
              <a:latin typeface="Calibri" panose="020F0502020204030204"/>
              <a:ea typeface="+mn-ea"/>
              <a:cs typeface="+mn-cs"/>
            </a:rPr>
            <a:t>Pilot Plan development</a:t>
          </a:r>
        </a:p>
        <a:p>
          <a:r>
            <a:rPr lang="en-US" dirty="0">
              <a:latin typeface="Calibri" panose="020F0502020204030204"/>
              <a:ea typeface="+mn-ea"/>
              <a:cs typeface="+mn-cs"/>
            </a:rPr>
            <a:t>(February 2018)</a:t>
          </a:r>
        </a:p>
      </dgm:t>
    </dgm:pt>
    <dgm:pt modelId="{B0B6039C-94A2-483E-8D2E-48632174B408}" type="parTrans" cxnId="{95D26073-21E6-415B-80D9-4746FB6103A3}">
      <dgm:prSet/>
      <dgm:spPr/>
      <dgm:t>
        <a:bodyPr/>
        <a:lstStyle/>
        <a:p>
          <a:endParaRPr lang="en-US"/>
        </a:p>
      </dgm:t>
    </dgm:pt>
    <dgm:pt modelId="{DA17F91C-C148-42D3-89B5-AAAD42735E31}" type="sibTrans" cxnId="{95D26073-21E6-415B-80D9-4746FB6103A3}">
      <dgm:prSet/>
      <dgm:spPr>
        <a:xfrm>
          <a:off x="5625186" y="382627"/>
          <a:ext cx="458706" cy="536600"/>
        </a:xfrm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D23A9440-4F25-4E49-AC21-0B235C648A20}">
      <dgm:prSet phldrT="[Text]"/>
      <dgm:spPr>
        <a:xfrm>
          <a:off x="241876" y="2165524"/>
          <a:ext cx="2163709" cy="1298225"/>
        </a:xfrm>
        <a:prstGeom prst="roundRect">
          <a:avLst>
            <a:gd name="adj" fmla="val 10000"/>
          </a:avLst>
        </a:prstGeom>
      </dgm:spPr>
      <dgm:t>
        <a:bodyPr/>
        <a:lstStyle/>
        <a:p>
          <a:r>
            <a:rPr lang="en-US">
              <a:latin typeface="Calibri" panose="020F0502020204030204"/>
              <a:ea typeface="+mn-ea"/>
              <a:cs typeface="+mn-cs"/>
            </a:rPr>
            <a:t>LPC convening (March 15, 2018)</a:t>
          </a:r>
          <a:endParaRPr lang="en-US" dirty="0">
            <a:latin typeface="Calibri" panose="020F0502020204030204"/>
            <a:ea typeface="+mn-ea"/>
            <a:cs typeface="+mn-cs"/>
          </a:endParaRPr>
        </a:p>
      </dgm:t>
    </dgm:pt>
    <dgm:pt modelId="{7DAABE23-70B2-4E87-933B-D9D756EDE24F}" type="parTrans" cxnId="{29B9587D-64FC-4A41-95FA-791CEA116305}">
      <dgm:prSet/>
      <dgm:spPr/>
      <dgm:t>
        <a:bodyPr/>
        <a:lstStyle/>
        <a:p>
          <a:endParaRPr lang="en-US"/>
        </a:p>
      </dgm:t>
    </dgm:pt>
    <dgm:pt modelId="{651AB18B-C505-4032-9F47-25DC65BE1BCA}" type="sibTrans" cxnId="{29B9587D-64FC-4A41-95FA-791CEA116305}">
      <dgm:prSet/>
      <dgm:spPr>
        <a:xfrm rot="5400000">
          <a:off x="1094378" y="3615210"/>
          <a:ext cx="458706" cy="536600"/>
        </a:xfrm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0A09616E-6A10-4653-824F-FB1F7F59AB8D}">
      <dgm:prSet/>
      <dgm:spPr>
        <a:xfrm>
          <a:off x="3271070" y="4329234"/>
          <a:ext cx="2163709" cy="1298225"/>
        </a:xfrm>
        <a:prstGeom prst="roundRect">
          <a:avLst>
            <a:gd name="adj" fmla="val 10000"/>
          </a:avLst>
        </a:prstGeom>
      </dgm:spPr>
      <dgm:t>
        <a:bodyPr/>
        <a:lstStyle/>
        <a:p>
          <a:r>
            <a:rPr lang="en-US" dirty="0">
              <a:latin typeface="Calibri" panose="020F0502020204030204"/>
              <a:ea typeface="+mn-ea"/>
              <a:cs typeface="+mn-cs"/>
            </a:rPr>
            <a:t>If LPC approves plan, Pilot Plan is presented to Board of Supervisors for approval </a:t>
          </a:r>
        </a:p>
        <a:p>
          <a:r>
            <a:rPr lang="en-US" dirty="0">
              <a:latin typeface="Calibri" panose="020F0502020204030204"/>
              <a:ea typeface="+mn-ea"/>
              <a:cs typeface="+mn-cs"/>
            </a:rPr>
            <a:t>(April 2018)</a:t>
          </a:r>
        </a:p>
      </dgm:t>
    </dgm:pt>
    <dgm:pt modelId="{C67B9B75-6E0F-4D28-946B-155829AF993C}" type="parTrans" cxnId="{C5118908-9AA1-4C5A-8F9F-0E21805899D6}">
      <dgm:prSet/>
      <dgm:spPr/>
      <dgm:t>
        <a:bodyPr/>
        <a:lstStyle/>
        <a:p>
          <a:endParaRPr lang="en-US"/>
        </a:p>
      </dgm:t>
    </dgm:pt>
    <dgm:pt modelId="{C55FC645-3BBC-4E5F-A94B-F62DDB09B331}" type="sibTrans" cxnId="{C5118908-9AA1-4C5A-8F9F-0E21805899D6}">
      <dgm:prSet/>
      <dgm:spPr>
        <a:xfrm>
          <a:off x="5625186" y="4710047"/>
          <a:ext cx="458706" cy="536600"/>
        </a:xfrm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79BDE5A5-35A8-469F-8485-26EEBDD6B9DC}">
      <dgm:prSet/>
      <dgm:spPr>
        <a:xfrm>
          <a:off x="6300263" y="4329234"/>
          <a:ext cx="2163709" cy="1298225"/>
        </a:xfrm>
        <a:prstGeom prst="roundRect">
          <a:avLst>
            <a:gd name="adj" fmla="val 10000"/>
          </a:avLst>
        </a:prstGeom>
      </dgm:spPr>
      <dgm:t>
        <a:bodyPr/>
        <a:lstStyle/>
        <a:p>
          <a:r>
            <a:rPr lang="en-US" dirty="0">
              <a:latin typeface="Calibri" panose="020F0502020204030204"/>
              <a:ea typeface="+mn-ea"/>
              <a:cs typeface="+mn-cs"/>
            </a:rPr>
            <a:t>Final Pilot Plan is submitted to CA </a:t>
          </a:r>
          <a:r>
            <a:rPr lang="en-US" dirty="0" err="1">
              <a:latin typeface="Calibri" panose="020F0502020204030204"/>
              <a:ea typeface="+mn-ea"/>
              <a:cs typeface="+mn-cs"/>
            </a:rPr>
            <a:t>Dept</a:t>
          </a:r>
          <a:r>
            <a:rPr lang="en-US" dirty="0">
              <a:latin typeface="Calibri" panose="020F0502020204030204"/>
              <a:ea typeface="+mn-ea"/>
              <a:cs typeface="+mn-cs"/>
            </a:rPr>
            <a:t> of Education </a:t>
          </a:r>
        </a:p>
        <a:p>
          <a:r>
            <a:rPr lang="en-US" dirty="0">
              <a:latin typeface="Calibri" panose="020F0502020204030204"/>
              <a:ea typeface="+mn-ea"/>
              <a:cs typeface="+mn-cs"/>
            </a:rPr>
            <a:t>(May 1, 2018)</a:t>
          </a:r>
        </a:p>
      </dgm:t>
    </dgm:pt>
    <dgm:pt modelId="{D4F9B996-11AC-4067-9B4C-15A2FC45A229}" type="parTrans" cxnId="{51373F14-4120-407F-AFBC-AA7CCE2F6701}">
      <dgm:prSet/>
      <dgm:spPr/>
      <dgm:t>
        <a:bodyPr/>
        <a:lstStyle/>
        <a:p>
          <a:endParaRPr lang="en-US"/>
        </a:p>
      </dgm:t>
    </dgm:pt>
    <dgm:pt modelId="{C3D82228-3FBF-4D9D-88AF-7E7E96258D37}" type="sibTrans" cxnId="{51373F14-4120-407F-AFBC-AA7CCE2F6701}">
      <dgm:prSet/>
      <dgm:spPr/>
      <dgm:t>
        <a:bodyPr/>
        <a:lstStyle/>
        <a:p>
          <a:endParaRPr lang="en-US"/>
        </a:p>
      </dgm:t>
    </dgm:pt>
    <dgm:pt modelId="{C02EA80C-6D66-430D-A22E-442D60BF92F8}">
      <dgm:prSet/>
      <dgm:spPr>
        <a:xfrm>
          <a:off x="6300263" y="1814"/>
          <a:ext cx="2163709" cy="1298225"/>
        </a:xfrm>
        <a:prstGeom prst="roundRect">
          <a:avLst>
            <a:gd name="adj" fmla="val 10000"/>
          </a:avLst>
        </a:prstGeom>
      </dgm:spPr>
      <dgm:t>
        <a:bodyPr/>
        <a:lstStyle/>
        <a:p>
          <a:r>
            <a:rPr lang="en-US" dirty="0">
              <a:latin typeface="Calibri" panose="020F0502020204030204"/>
              <a:ea typeface="+mn-ea"/>
              <a:cs typeface="+mn-cs"/>
            </a:rPr>
            <a:t>Pilot Plan is distributed to Ad Hoc Committee </a:t>
          </a:r>
        </a:p>
        <a:p>
          <a:r>
            <a:rPr lang="en-US" dirty="0">
              <a:latin typeface="Calibri" panose="020F0502020204030204"/>
              <a:ea typeface="+mn-ea"/>
              <a:cs typeface="+mn-cs"/>
            </a:rPr>
            <a:t>(March 1, 2018)</a:t>
          </a:r>
        </a:p>
      </dgm:t>
    </dgm:pt>
    <dgm:pt modelId="{64E01844-C3D0-4759-A361-14C00D147D9B}" type="parTrans" cxnId="{3C7036B5-0988-4E81-A86E-2603B98731F7}">
      <dgm:prSet/>
      <dgm:spPr/>
      <dgm:t>
        <a:bodyPr/>
        <a:lstStyle/>
        <a:p>
          <a:endParaRPr lang="en-US"/>
        </a:p>
      </dgm:t>
    </dgm:pt>
    <dgm:pt modelId="{C94D074E-A6ED-46D9-852A-3CA95F5C761D}" type="sibTrans" cxnId="{3C7036B5-0988-4E81-A86E-2603B98731F7}">
      <dgm:prSet/>
      <dgm:spPr>
        <a:xfrm rot="5400000">
          <a:off x="7152765" y="1451500"/>
          <a:ext cx="458706" cy="536600"/>
        </a:xfrm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1CFE61AF-DE3E-49CF-BF9B-60AD2E9EA9D6}">
      <dgm:prSet/>
      <dgm:spPr>
        <a:xfrm>
          <a:off x="6300263" y="2165524"/>
          <a:ext cx="2163709" cy="1298225"/>
        </a:xfrm>
        <a:prstGeom prst="roundRect">
          <a:avLst>
            <a:gd name="adj" fmla="val 10000"/>
          </a:avLst>
        </a:prstGeom>
      </dgm:spPr>
      <dgm:t>
        <a:bodyPr/>
        <a:lstStyle/>
        <a:p>
          <a:r>
            <a:rPr lang="en-US">
              <a:latin typeface="Calibri" panose="020F0502020204030204"/>
              <a:ea typeface="+mn-ea"/>
              <a:cs typeface="+mn-cs"/>
            </a:rPr>
            <a:t>Pilot Plan is delivered to LPC membership for approval (March 13, 2018)</a:t>
          </a:r>
          <a:endParaRPr lang="en-US" dirty="0">
            <a:latin typeface="Calibri" panose="020F0502020204030204"/>
            <a:ea typeface="+mn-ea"/>
            <a:cs typeface="+mn-cs"/>
          </a:endParaRPr>
        </a:p>
      </dgm:t>
    </dgm:pt>
    <dgm:pt modelId="{930721D0-1136-4339-BF42-1A999B38ABFC}" type="parTrans" cxnId="{8F6E5B50-434F-4D10-A857-AF993C142AF1}">
      <dgm:prSet/>
      <dgm:spPr/>
      <dgm:t>
        <a:bodyPr/>
        <a:lstStyle/>
        <a:p>
          <a:endParaRPr lang="en-US"/>
        </a:p>
      </dgm:t>
    </dgm:pt>
    <dgm:pt modelId="{DADA64DF-07DB-48E7-B792-D3164F1CCCC9}" type="sibTrans" cxnId="{8F6E5B50-434F-4D10-A857-AF993C142AF1}">
      <dgm:prSet/>
      <dgm:spPr>
        <a:xfrm rot="10800000">
          <a:off x="5651150" y="2546337"/>
          <a:ext cx="458706" cy="536600"/>
        </a:xfrm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9E0EB57D-406A-4291-8BD8-A6FF014D88AD}">
      <dgm:prSet/>
      <dgm:spPr>
        <a:xfrm>
          <a:off x="6300263" y="1814"/>
          <a:ext cx="2163709" cy="1298225"/>
        </a:xfrm>
      </dgm:spPr>
      <dgm:t>
        <a:bodyPr/>
        <a:lstStyle/>
        <a:p>
          <a:r>
            <a:rPr lang="en-US" dirty="0">
              <a:latin typeface="Calibri" panose="020F0502020204030204"/>
              <a:ea typeface="+mn-ea"/>
              <a:cs typeface="+mn-cs"/>
            </a:rPr>
            <a:t>Ad Hoc Committee convenes to discuss Pilot Plan (March 6, 2018)</a:t>
          </a:r>
        </a:p>
      </dgm:t>
    </dgm:pt>
    <dgm:pt modelId="{38E5AFF2-A662-479F-B635-974AB725D735}" type="parTrans" cxnId="{671E7649-3970-44EA-9D72-14903B9F7AEE}">
      <dgm:prSet/>
      <dgm:spPr/>
      <dgm:t>
        <a:bodyPr/>
        <a:lstStyle/>
        <a:p>
          <a:endParaRPr lang="en-US"/>
        </a:p>
      </dgm:t>
    </dgm:pt>
    <dgm:pt modelId="{AB3A946F-6E0B-4551-AD6B-7A8FD59377E9}" type="sibTrans" cxnId="{671E7649-3970-44EA-9D72-14903B9F7AEE}">
      <dgm:prSet/>
      <dgm:spPr/>
      <dgm:t>
        <a:bodyPr/>
        <a:lstStyle/>
        <a:p>
          <a:endParaRPr lang="en-US"/>
        </a:p>
      </dgm:t>
    </dgm:pt>
    <dgm:pt modelId="{E20DD3FC-7099-4472-A00F-9CB07833E863}" type="pres">
      <dgm:prSet presAssocID="{9B7D411C-47A4-499C-865F-65C45BFE8ABA}" presName="diagram" presStyleCnt="0">
        <dgm:presLayoutVars>
          <dgm:dir/>
          <dgm:resizeHandles val="exact"/>
        </dgm:presLayoutVars>
      </dgm:prSet>
      <dgm:spPr/>
    </dgm:pt>
    <dgm:pt modelId="{8164C924-704B-4E8E-8067-0C8A282C6FC9}" type="pres">
      <dgm:prSet presAssocID="{1D7C212F-F8A7-456C-9AF4-EC21CE342225}" presName="node" presStyleLbl="node1" presStyleIdx="0" presStyleCnt="8">
        <dgm:presLayoutVars>
          <dgm:bulletEnabled val="1"/>
        </dgm:presLayoutVars>
      </dgm:prSet>
      <dgm:spPr/>
    </dgm:pt>
    <dgm:pt modelId="{AC359301-0BDC-4670-91BC-D84EDDBD79EF}" type="pres">
      <dgm:prSet presAssocID="{7074460F-69E7-418F-8462-B88B1BCBBE50}" presName="sibTrans" presStyleLbl="sibTrans2D1" presStyleIdx="0" presStyleCnt="7"/>
      <dgm:spPr/>
    </dgm:pt>
    <dgm:pt modelId="{42D03EF6-CC10-4B11-8F59-8D3E004357CB}" type="pres">
      <dgm:prSet presAssocID="{7074460F-69E7-418F-8462-B88B1BCBBE50}" presName="connectorText" presStyleLbl="sibTrans2D1" presStyleIdx="0" presStyleCnt="7"/>
      <dgm:spPr/>
    </dgm:pt>
    <dgm:pt modelId="{851A02F6-1AD8-4CF7-8476-A0701CB57595}" type="pres">
      <dgm:prSet presAssocID="{464EB6B9-BA0F-4292-8AD2-BFD76830D377}" presName="node" presStyleLbl="node1" presStyleIdx="1" presStyleCnt="8">
        <dgm:presLayoutVars>
          <dgm:bulletEnabled val="1"/>
        </dgm:presLayoutVars>
      </dgm:prSet>
      <dgm:spPr/>
    </dgm:pt>
    <dgm:pt modelId="{1A61C7C8-6CA0-4A50-A572-262208E394B8}" type="pres">
      <dgm:prSet presAssocID="{DA17F91C-C148-42D3-89B5-AAAD42735E31}" presName="sibTrans" presStyleLbl="sibTrans2D1" presStyleIdx="1" presStyleCnt="7"/>
      <dgm:spPr/>
    </dgm:pt>
    <dgm:pt modelId="{B9C92A65-E917-4E45-B494-49E97639A1DC}" type="pres">
      <dgm:prSet presAssocID="{DA17F91C-C148-42D3-89B5-AAAD42735E31}" presName="connectorText" presStyleLbl="sibTrans2D1" presStyleIdx="1" presStyleCnt="7"/>
      <dgm:spPr/>
    </dgm:pt>
    <dgm:pt modelId="{8E44E8AE-C322-41C2-BFA8-A18C13569E79}" type="pres">
      <dgm:prSet presAssocID="{C02EA80C-6D66-430D-A22E-442D60BF92F8}" presName="node" presStyleLbl="node1" presStyleIdx="2" presStyleCnt="8">
        <dgm:presLayoutVars>
          <dgm:bulletEnabled val="1"/>
        </dgm:presLayoutVars>
      </dgm:prSet>
      <dgm:spPr/>
    </dgm:pt>
    <dgm:pt modelId="{1F88073A-C753-4A63-B532-ADC1D72D81F9}" type="pres">
      <dgm:prSet presAssocID="{C94D074E-A6ED-46D9-852A-3CA95F5C761D}" presName="sibTrans" presStyleLbl="sibTrans2D1" presStyleIdx="2" presStyleCnt="7"/>
      <dgm:spPr/>
    </dgm:pt>
    <dgm:pt modelId="{01303919-E4AE-43DC-8E73-FFFB6DE1CA6F}" type="pres">
      <dgm:prSet presAssocID="{C94D074E-A6ED-46D9-852A-3CA95F5C761D}" presName="connectorText" presStyleLbl="sibTrans2D1" presStyleIdx="2" presStyleCnt="7"/>
      <dgm:spPr/>
    </dgm:pt>
    <dgm:pt modelId="{5109DBD6-4C8F-4294-A981-22F4269014E3}" type="pres">
      <dgm:prSet presAssocID="{9E0EB57D-406A-4291-8BD8-A6FF014D88AD}" presName="node" presStyleLbl="node1" presStyleIdx="3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E33C13A1-3E71-4D68-8093-100546B7A847}" type="pres">
      <dgm:prSet presAssocID="{AB3A946F-6E0B-4551-AD6B-7A8FD59377E9}" presName="sibTrans" presStyleLbl="sibTrans2D1" presStyleIdx="3" presStyleCnt="7"/>
      <dgm:spPr/>
    </dgm:pt>
    <dgm:pt modelId="{E0FD8BEA-8F94-4330-959C-377DAB8B3232}" type="pres">
      <dgm:prSet presAssocID="{AB3A946F-6E0B-4551-AD6B-7A8FD59377E9}" presName="connectorText" presStyleLbl="sibTrans2D1" presStyleIdx="3" presStyleCnt="7"/>
      <dgm:spPr/>
    </dgm:pt>
    <dgm:pt modelId="{133E5EE2-CD23-4523-AE24-479B376680FF}" type="pres">
      <dgm:prSet presAssocID="{1CFE61AF-DE3E-49CF-BF9B-60AD2E9EA9D6}" presName="node" presStyleLbl="node1" presStyleIdx="4" presStyleCnt="8">
        <dgm:presLayoutVars>
          <dgm:bulletEnabled val="1"/>
        </dgm:presLayoutVars>
      </dgm:prSet>
      <dgm:spPr/>
    </dgm:pt>
    <dgm:pt modelId="{B443C667-5FE3-47FD-B32D-D8B8D8F37FD4}" type="pres">
      <dgm:prSet presAssocID="{DADA64DF-07DB-48E7-B792-D3164F1CCCC9}" presName="sibTrans" presStyleLbl="sibTrans2D1" presStyleIdx="4" presStyleCnt="7"/>
      <dgm:spPr/>
    </dgm:pt>
    <dgm:pt modelId="{F7F6C2FC-74A9-4BA2-9CE2-75463893D6CC}" type="pres">
      <dgm:prSet presAssocID="{DADA64DF-07DB-48E7-B792-D3164F1CCCC9}" presName="connectorText" presStyleLbl="sibTrans2D1" presStyleIdx="4" presStyleCnt="7"/>
      <dgm:spPr/>
    </dgm:pt>
    <dgm:pt modelId="{03FBF64F-6FC2-42BE-B925-BFF087577307}" type="pres">
      <dgm:prSet presAssocID="{D23A9440-4F25-4E49-AC21-0B235C648A20}" presName="node" presStyleLbl="node1" presStyleIdx="5" presStyleCnt="8">
        <dgm:presLayoutVars>
          <dgm:bulletEnabled val="1"/>
        </dgm:presLayoutVars>
      </dgm:prSet>
      <dgm:spPr/>
    </dgm:pt>
    <dgm:pt modelId="{56D1E808-E820-4D66-86F2-1168486C3F31}" type="pres">
      <dgm:prSet presAssocID="{651AB18B-C505-4032-9F47-25DC65BE1BCA}" presName="sibTrans" presStyleLbl="sibTrans2D1" presStyleIdx="5" presStyleCnt="7"/>
      <dgm:spPr/>
    </dgm:pt>
    <dgm:pt modelId="{94003CA3-95E1-4E28-9D12-16527BF60A7D}" type="pres">
      <dgm:prSet presAssocID="{651AB18B-C505-4032-9F47-25DC65BE1BCA}" presName="connectorText" presStyleLbl="sibTrans2D1" presStyleIdx="5" presStyleCnt="7"/>
      <dgm:spPr/>
    </dgm:pt>
    <dgm:pt modelId="{46106FC0-5882-4095-A3F0-8800239BE875}" type="pres">
      <dgm:prSet presAssocID="{0A09616E-6A10-4653-824F-FB1F7F59AB8D}" presName="node" presStyleLbl="node1" presStyleIdx="6" presStyleCnt="8">
        <dgm:presLayoutVars>
          <dgm:bulletEnabled val="1"/>
        </dgm:presLayoutVars>
      </dgm:prSet>
      <dgm:spPr/>
    </dgm:pt>
    <dgm:pt modelId="{A5C00989-81D2-4864-BD8B-F7F5B20F6B9B}" type="pres">
      <dgm:prSet presAssocID="{C55FC645-3BBC-4E5F-A94B-F62DDB09B331}" presName="sibTrans" presStyleLbl="sibTrans2D1" presStyleIdx="6" presStyleCnt="7"/>
      <dgm:spPr/>
    </dgm:pt>
    <dgm:pt modelId="{E1935902-9890-4E85-8E1A-885B1BE176C3}" type="pres">
      <dgm:prSet presAssocID="{C55FC645-3BBC-4E5F-A94B-F62DDB09B331}" presName="connectorText" presStyleLbl="sibTrans2D1" presStyleIdx="6" presStyleCnt="7"/>
      <dgm:spPr/>
    </dgm:pt>
    <dgm:pt modelId="{9B595019-5762-4588-A96B-B86826534DA5}" type="pres">
      <dgm:prSet presAssocID="{79BDE5A5-35A8-469F-8485-26EEBDD6B9DC}" presName="node" presStyleLbl="node1" presStyleIdx="7" presStyleCnt="8">
        <dgm:presLayoutVars>
          <dgm:bulletEnabled val="1"/>
        </dgm:presLayoutVars>
      </dgm:prSet>
      <dgm:spPr/>
    </dgm:pt>
  </dgm:ptLst>
  <dgm:cxnLst>
    <dgm:cxn modelId="{C5118908-9AA1-4C5A-8F9F-0E21805899D6}" srcId="{9B7D411C-47A4-499C-865F-65C45BFE8ABA}" destId="{0A09616E-6A10-4653-824F-FB1F7F59AB8D}" srcOrd="6" destOrd="0" parTransId="{C67B9B75-6E0F-4D28-946B-155829AF993C}" sibTransId="{C55FC645-3BBC-4E5F-A94B-F62DDB09B331}"/>
    <dgm:cxn modelId="{E48F940B-1532-499D-BA2B-6662F4D6D7A1}" type="presOf" srcId="{C94D074E-A6ED-46D9-852A-3CA95F5C761D}" destId="{01303919-E4AE-43DC-8E73-FFFB6DE1CA6F}" srcOrd="1" destOrd="0" presId="urn:microsoft.com/office/officeart/2005/8/layout/process5"/>
    <dgm:cxn modelId="{204C8613-7D94-4A38-BE6D-3606A59DFD2B}" type="presOf" srcId="{AB3A946F-6E0B-4551-AD6B-7A8FD59377E9}" destId="{E33C13A1-3E71-4D68-8093-100546B7A847}" srcOrd="0" destOrd="0" presId="urn:microsoft.com/office/officeart/2005/8/layout/process5"/>
    <dgm:cxn modelId="{51373F14-4120-407F-AFBC-AA7CCE2F6701}" srcId="{9B7D411C-47A4-499C-865F-65C45BFE8ABA}" destId="{79BDE5A5-35A8-469F-8485-26EEBDD6B9DC}" srcOrd="7" destOrd="0" parTransId="{D4F9B996-11AC-4067-9B4C-15A2FC45A229}" sibTransId="{C3D82228-3FBF-4D9D-88AF-7E7E96258D37}"/>
    <dgm:cxn modelId="{9374202E-DD1E-4C34-91B5-A34F34FA079A}" type="presOf" srcId="{C94D074E-A6ED-46D9-852A-3CA95F5C761D}" destId="{1F88073A-C753-4A63-B532-ADC1D72D81F9}" srcOrd="0" destOrd="0" presId="urn:microsoft.com/office/officeart/2005/8/layout/process5"/>
    <dgm:cxn modelId="{60FA2D3F-0DD6-411B-92FD-AF648FB52DBB}" type="presOf" srcId="{DA17F91C-C148-42D3-89B5-AAAD42735E31}" destId="{1A61C7C8-6CA0-4A50-A572-262208E394B8}" srcOrd="0" destOrd="0" presId="urn:microsoft.com/office/officeart/2005/8/layout/process5"/>
    <dgm:cxn modelId="{8EF3DF63-155D-4620-A0BF-F9B40E036D1F}" type="presOf" srcId="{DADA64DF-07DB-48E7-B792-D3164F1CCCC9}" destId="{F7F6C2FC-74A9-4BA2-9CE2-75463893D6CC}" srcOrd="1" destOrd="0" presId="urn:microsoft.com/office/officeart/2005/8/layout/process5"/>
    <dgm:cxn modelId="{46B01168-87B8-41B9-A22F-190218BB73AB}" type="presOf" srcId="{DADA64DF-07DB-48E7-B792-D3164F1CCCC9}" destId="{B443C667-5FE3-47FD-B32D-D8B8D8F37FD4}" srcOrd="0" destOrd="0" presId="urn:microsoft.com/office/officeart/2005/8/layout/process5"/>
    <dgm:cxn modelId="{671E7649-3970-44EA-9D72-14903B9F7AEE}" srcId="{9B7D411C-47A4-499C-865F-65C45BFE8ABA}" destId="{9E0EB57D-406A-4291-8BD8-A6FF014D88AD}" srcOrd="3" destOrd="0" parTransId="{38E5AFF2-A662-479F-B635-974AB725D735}" sibTransId="{AB3A946F-6E0B-4551-AD6B-7A8FD59377E9}"/>
    <dgm:cxn modelId="{5561AD6A-7C46-41A4-A07D-10A4C17464E2}" type="presOf" srcId="{C02EA80C-6D66-430D-A22E-442D60BF92F8}" destId="{8E44E8AE-C322-41C2-BFA8-A18C13569E79}" srcOrd="0" destOrd="0" presId="urn:microsoft.com/office/officeart/2005/8/layout/process5"/>
    <dgm:cxn modelId="{8F6E5B50-434F-4D10-A857-AF993C142AF1}" srcId="{9B7D411C-47A4-499C-865F-65C45BFE8ABA}" destId="{1CFE61AF-DE3E-49CF-BF9B-60AD2E9EA9D6}" srcOrd="4" destOrd="0" parTransId="{930721D0-1136-4339-BF42-1A999B38ABFC}" sibTransId="{DADA64DF-07DB-48E7-B792-D3164F1CCCC9}"/>
    <dgm:cxn modelId="{CB44AD52-35C6-476F-A72E-E2BC059EE6E6}" type="presOf" srcId="{0A09616E-6A10-4653-824F-FB1F7F59AB8D}" destId="{46106FC0-5882-4095-A3F0-8800239BE875}" srcOrd="0" destOrd="0" presId="urn:microsoft.com/office/officeart/2005/8/layout/process5"/>
    <dgm:cxn modelId="{95D26073-21E6-415B-80D9-4746FB6103A3}" srcId="{9B7D411C-47A4-499C-865F-65C45BFE8ABA}" destId="{464EB6B9-BA0F-4292-8AD2-BFD76830D377}" srcOrd="1" destOrd="0" parTransId="{B0B6039C-94A2-483E-8D2E-48632174B408}" sibTransId="{DA17F91C-C148-42D3-89B5-AAAD42735E31}"/>
    <dgm:cxn modelId="{9244D554-9987-4525-828A-2916EA6A5B35}" type="presOf" srcId="{651AB18B-C505-4032-9F47-25DC65BE1BCA}" destId="{94003CA3-95E1-4E28-9D12-16527BF60A7D}" srcOrd="1" destOrd="0" presId="urn:microsoft.com/office/officeart/2005/8/layout/process5"/>
    <dgm:cxn modelId="{96B94678-179C-451D-8A3A-53A77120885B}" type="presOf" srcId="{9B7D411C-47A4-499C-865F-65C45BFE8ABA}" destId="{E20DD3FC-7099-4472-A00F-9CB07833E863}" srcOrd="0" destOrd="0" presId="urn:microsoft.com/office/officeart/2005/8/layout/process5"/>
    <dgm:cxn modelId="{5F10F578-B6F2-459C-A25B-4B070560DA4F}" type="presOf" srcId="{DA17F91C-C148-42D3-89B5-AAAD42735E31}" destId="{B9C92A65-E917-4E45-B494-49E97639A1DC}" srcOrd="1" destOrd="0" presId="urn:microsoft.com/office/officeart/2005/8/layout/process5"/>
    <dgm:cxn modelId="{29B9587D-64FC-4A41-95FA-791CEA116305}" srcId="{9B7D411C-47A4-499C-865F-65C45BFE8ABA}" destId="{D23A9440-4F25-4E49-AC21-0B235C648A20}" srcOrd="5" destOrd="0" parTransId="{7DAABE23-70B2-4E87-933B-D9D756EDE24F}" sibTransId="{651AB18B-C505-4032-9F47-25DC65BE1BCA}"/>
    <dgm:cxn modelId="{6685458D-7667-47C6-97C7-30AC93977C1F}" type="presOf" srcId="{C55FC645-3BBC-4E5F-A94B-F62DDB09B331}" destId="{E1935902-9890-4E85-8E1A-885B1BE176C3}" srcOrd="1" destOrd="0" presId="urn:microsoft.com/office/officeart/2005/8/layout/process5"/>
    <dgm:cxn modelId="{D4270C96-FE98-4942-9EA9-AB070BC1F8CF}" type="presOf" srcId="{9E0EB57D-406A-4291-8BD8-A6FF014D88AD}" destId="{5109DBD6-4C8F-4294-A981-22F4269014E3}" srcOrd="0" destOrd="0" presId="urn:microsoft.com/office/officeart/2005/8/layout/process5"/>
    <dgm:cxn modelId="{110C7C9A-D5CB-4DE2-81A2-8C555FCC3522}" type="presOf" srcId="{464EB6B9-BA0F-4292-8AD2-BFD76830D377}" destId="{851A02F6-1AD8-4CF7-8476-A0701CB57595}" srcOrd="0" destOrd="0" presId="urn:microsoft.com/office/officeart/2005/8/layout/process5"/>
    <dgm:cxn modelId="{86D7DE9C-7AB7-4135-8675-E989C040DA24}" type="presOf" srcId="{1CFE61AF-DE3E-49CF-BF9B-60AD2E9EA9D6}" destId="{133E5EE2-CD23-4523-AE24-479B376680FF}" srcOrd="0" destOrd="0" presId="urn:microsoft.com/office/officeart/2005/8/layout/process5"/>
    <dgm:cxn modelId="{65E2BBA6-563B-495F-89DB-F6024486B54A}" type="presOf" srcId="{C55FC645-3BBC-4E5F-A94B-F62DDB09B331}" destId="{A5C00989-81D2-4864-BD8B-F7F5B20F6B9B}" srcOrd="0" destOrd="0" presId="urn:microsoft.com/office/officeart/2005/8/layout/process5"/>
    <dgm:cxn modelId="{0241C3A6-58F8-4396-836F-75FAC901C82C}" type="presOf" srcId="{7074460F-69E7-418F-8462-B88B1BCBBE50}" destId="{42D03EF6-CC10-4B11-8F59-8D3E004357CB}" srcOrd="1" destOrd="0" presId="urn:microsoft.com/office/officeart/2005/8/layout/process5"/>
    <dgm:cxn modelId="{01996EA9-EBD6-41C8-A49E-29894B7C8647}" type="presOf" srcId="{D23A9440-4F25-4E49-AC21-0B235C648A20}" destId="{03FBF64F-6FC2-42BE-B925-BFF087577307}" srcOrd="0" destOrd="0" presId="urn:microsoft.com/office/officeart/2005/8/layout/process5"/>
    <dgm:cxn modelId="{E7BB56B1-828E-46D1-9BA7-F78D20EE264E}" type="presOf" srcId="{79BDE5A5-35A8-469F-8485-26EEBDD6B9DC}" destId="{9B595019-5762-4588-A96B-B86826534DA5}" srcOrd="0" destOrd="0" presId="urn:microsoft.com/office/officeart/2005/8/layout/process5"/>
    <dgm:cxn modelId="{3C7036B5-0988-4E81-A86E-2603B98731F7}" srcId="{9B7D411C-47A4-499C-865F-65C45BFE8ABA}" destId="{C02EA80C-6D66-430D-A22E-442D60BF92F8}" srcOrd="2" destOrd="0" parTransId="{64E01844-C3D0-4759-A361-14C00D147D9B}" sibTransId="{C94D074E-A6ED-46D9-852A-3CA95F5C761D}"/>
    <dgm:cxn modelId="{7E5249BE-B167-4A51-9AC3-65A9D78A4A7C}" type="presOf" srcId="{651AB18B-C505-4032-9F47-25DC65BE1BCA}" destId="{56D1E808-E820-4D66-86F2-1168486C3F31}" srcOrd="0" destOrd="0" presId="urn:microsoft.com/office/officeart/2005/8/layout/process5"/>
    <dgm:cxn modelId="{C601E8D2-F7C8-49C3-BED9-0507AD1A8029}" type="presOf" srcId="{AB3A946F-6E0B-4551-AD6B-7A8FD59377E9}" destId="{E0FD8BEA-8F94-4330-959C-377DAB8B3232}" srcOrd="1" destOrd="0" presId="urn:microsoft.com/office/officeart/2005/8/layout/process5"/>
    <dgm:cxn modelId="{E8F5BAD7-829A-4264-8F0C-12D6A15AB3F7}" srcId="{9B7D411C-47A4-499C-865F-65C45BFE8ABA}" destId="{1D7C212F-F8A7-456C-9AF4-EC21CE342225}" srcOrd="0" destOrd="0" parTransId="{4633654D-86BC-4B7D-A0BF-537CF5423A2B}" sibTransId="{7074460F-69E7-418F-8462-B88B1BCBBE50}"/>
    <dgm:cxn modelId="{67B68DE8-B22E-4261-AC58-1CA5A2F6500F}" type="presOf" srcId="{1D7C212F-F8A7-456C-9AF4-EC21CE342225}" destId="{8164C924-704B-4E8E-8067-0C8A282C6FC9}" srcOrd="0" destOrd="0" presId="urn:microsoft.com/office/officeart/2005/8/layout/process5"/>
    <dgm:cxn modelId="{8A81E9F6-6E5A-489D-8722-683CB3A7CFAE}" type="presOf" srcId="{7074460F-69E7-418F-8462-B88B1BCBBE50}" destId="{AC359301-0BDC-4670-91BC-D84EDDBD79EF}" srcOrd="0" destOrd="0" presId="urn:microsoft.com/office/officeart/2005/8/layout/process5"/>
    <dgm:cxn modelId="{472D41ED-BFC4-4AF8-9A29-56EF770245CA}" type="presParOf" srcId="{E20DD3FC-7099-4472-A00F-9CB07833E863}" destId="{8164C924-704B-4E8E-8067-0C8A282C6FC9}" srcOrd="0" destOrd="0" presId="urn:microsoft.com/office/officeart/2005/8/layout/process5"/>
    <dgm:cxn modelId="{8CB0043A-3173-4767-9FEB-5A9DB292EAD2}" type="presParOf" srcId="{E20DD3FC-7099-4472-A00F-9CB07833E863}" destId="{AC359301-0BDC-4670-91BC-D84EDDBD79EF}" srcOrd="1" destOrd="0" presId="urn:microsoft.com/office/officeart/2005/8/layout/process5"/>
    <dgm:cxn modelId="{7D1A4F6C-E2D4-40CF-B78F-B9FA62CFA567}" type="presParOf" srcId="{AC359301-0BDC-4670-91BC-D84EDDBD79EF}" destId="{42D03EF6-CC10-4B11-8F59-8D3E004357CB}" srcOrd="0" destOrd="0" presId="urn:microsoft.com/office/officeart/2005/8/layout/process5"/>
    <dgm:cxn modelId="{51C68544-4B36-48B4-B038-A72B371101A4}" type="presParOf" srcId="{E20DD3FC-7099-4472-A00F-9CB07833E863}" destId="{851A02F6-1AD8-4CF7-8476-A0701CB57595}" srcOrd="2" destOrd="0" presId="urn:microsoft.com/office/officeart/2005/8/layout/process5"/>
    <dgm:cxn modelId="{023A111A-2045-45A6-BEDA-4A23E1888943}" type="presParOf" srcId="{E20DD3FC-7099-4472-A00F-9CB07833E863}" destId="{1A61C7C8-6CA0-4A50-A572-262208E394B8}" srcOrd="3" destOrd="0" presId="urn:microsoft.com/office/officeart/2005/8/layout/process5"/>
    <dgm:cxn modelId="{B92FAB97-D7DB-44CD-BAD2-F6B6081116A3}" type="presParOf" srcId="{1A61C7C8-6CA0-4A50-A572-262208E394B8}" destId="{B9C92A65-E917-4E45-B494-49E97639A1DC}" srcOrd="0" destOrd="0" presId="urn:microsoft.com/office/officeart/2005/8/layout/process5"/>
    <dgm:cxn modelId="{991A6EAC-C410-4F0F-9839-E4159E1ADBA8}" type="presParOf" srcId="{E20DD3FC-7099-4472-A00F-9CB07833E863}" destId="{8E44E8AE-C322-41C2-BFA8-A18C13569E79}" srcOrd="4" destOrd="0" presId="urn:microsoft.com/office/officeart/2005/8/layout/process5"/>
    <dgm:cxn modelId="{7B4C7A95-2B6F-46FA-877B-70529C2A1261}" type="presParOf" srcId="{E20DD3FC-7099-4472-A00F-9CB07833E863}" destId="{1F88073A-C753-4A63-B532-ADC1D72D81F9}" srcOrd="5" destOrd="0" presId="urn:microsoft.com/office/officeart/2005/8/layout/process5"/>
    <dgm:cxn modelId="{B4FD2548-11B2-4311-B1A1-C348939353E1}" type="presParOf" srcId="{1F88073A-C753-4A63-B532-ADC1D72D81F9}" destId="{01303919-E4AE-43DC-8E73-FFFB6DE1CA6F}" srcOrd="0" destOrd="0" presId="urn:microsoft.com/office/officeart/2005/8/layout/process5"/>
    <dgm:cxn modelId="{7A8EEEE5-0C31-4B64-97DD-EFA6C93232FC}" type="presParOf" srcId="{E20DD3FC-7099-4472-A00F-9CB07833E863}" destId="{5109DBD6-4C8F-4294-A981-22F4269014E3}" srcOrd="6" destOrd="0" presId="urn:microsoft.com/office/officeart/2005/8/layout/process5"/>
    <dgm:cxn modelId="{E7592FB5-769A-41D5-A01A-866D9A8027C9}" type="presParOf" srcId="{E20DD3FC-7099-4472-A00F-9CB07833E863}" destId="{E33C13A1-3E71-4D68-8093-100546B7A847}" srcOrd="7" destOrd="0" presId="urn:microsoft.com/office/officeart/2005/8/layout/process5"/>
    <dgm:cxn modelId="{A26EFD88-3090-4DD7-8458-15700B99D525}" type="presParOf" srcId="{E33C13A1-3E71-4D68-8093-100546B7A847}" destId="{E0FD8BEA-8F94-4330-959C-377DAB8B3232}" srcOrd="0" destOrd="0" presId="urn:microsoft.com/office/officeart/2005/8/layout/process5"/>
    <dgm:cxn modelId="{4D06D48D-FA90-4C97-9144-07F1BFFE6232}" type="presParOf" srcId="{E20DD3FC-7099-4472-A00F-9CB07833E863}" destId="{133E5EE2-CD23-4523-AE24-479B376680FF}" srcOrd="8" destOrd="0" presId="urn:microsoft.com/office/officeart/2005/8/layout/process5"/>
    <dgm:cxn modelId="{DF987D25-9C08-4A71-BF06-1F1653886980}" type="presParOf" srcId="{E20DD3FC-7099-4472-A00F-9CB07833E863}" destId="{B443C667-5FE3-47FD-B32D-D8B8D8F37FD4}" srcOrd="9" destOrd="0" presId="urn:microsoft.com/office/officeart/2005/8/layout/process5"/>
    <dgm:cxn modelId="{576164BC-7472-422A-A1DC-88455A1A1C73}" type="presParOf" srcId="{B443C667-5FE3-47FD-B32D-D8B8D8F37FD4}" destId="{F7F6C2FC-74A9-4BA2-9CE2-75463893D6CC}" srcOrd="0" destOrd="0" presId="urn:microsoft.com/office/officeart/2005/8/layout/process5"/>
    <dgm:cxn modelId="{F4978BAE-44E9-49F9-8308-A81F786B3D5A}" type="presParOf" srcId="{E20DD3FC-7099-4472-A00F-9CB07833E863}" destId="{03FBF64F-6FC2-42BE-B925-BFF087577307}" srcOrd="10" destOrd="0" presId="urn:microsoft.com/office/officeart/2005/8/layout/process5"/>
    <dgm:cxn modelId="{CA3F744F-5A09-4A41-A998-2452D7A441C3}" type="presParOf" srcId="{E20DD3FC-7099-4472-A00F-9CB07833E863}" destId="{56D1E808-E820-4D66-86F2-1168486C3F31}" srcOrd="11" destOrd="0" presId="urn:microsoft.com/office/officeart/2005/8/layout/process5"/>
    <dgm:cxn modelId="{7FE8EF75-4E95-494A-B8A3-752AC5298B5B}" type="presParOf" srcId="{56D1E808-E820-4D66-86F2-1168486C3F31}" destId="{94003CA3-95E1-4E28-9D12-16527BF60A7D}" srcOrd="0" destOrd="0" presId="urn:microsoft.com/office/officeart/2005/8/layout/process5"/>
    <dgm:cxn modelId="{5540C298-705A-4738-85D4-A83146A577C0}" type="presParOf" srcId="{E20DD3FC-7099-4472-A00F-9CB07833E863}" destId="{46106FC0-5882-4095-A3F0-8800239BE875}" srcOrd="12" destOrd="0" presId="urn:microsoft.com/office/officeart/2005/8/layout/process5"/>
    <dgm:cxn modelId="{44D2F33A-F77D-4E39-B99B-54DAB8F02E3C}" type="presParOf" srcId="{E20DD3FC-7099-4472-A00F-9CB07833E863}" destId="{A5C00989-81D2-4864-BD8B-F7F5B20F6B9B}" srcOrd="13" destOrd="0" presId="urn:microsoft.com/office/officeart/2005/8/layout/process5"/>
    <dgm:cxn modelId="{A37EBC7E-EC43-47CB-9177-F1E8A9834AE7}" type="presParOf" srcId="{A5C00989-81D2-4864-BD8B-F7F5B20F6B9B}" destId="{E1935902-9890-4E85-8E1A-885B1BE176C3}" srcOrd="0" destOrd="0" presId="urn:microsoft.com/office/officeart/2005/8/layout/process5"/>
    <dgm:cxn modelId="{A7CAB09F-C346-4BB5-855C-F751962A7BE1}" type="presParOf" srcId="{E20DD3FC-7099-4472-A00F-9CB07833E863}" destId="{9B595019-5762-4588-A96B-B86826534DA5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64C924-704B-4E8E-8067-0C8A282C6FC9}">
      <dsp:nvSpPr>
        <dsp:cNvPr id="0" name=""/>
        <dsp:cNvSpPr/>
      </dsp:nvSpPr>
      <dsp:spPr>
        <a:xfrm>
          <a:off x="4939" y="525028"/>
          <a:ext cx="2159542" cy="12957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/>
              <a:ea typeface="+mn-ea"/>
              <a:cs typeface="+mn-cs"/>
            </a:rPr>
            <a:t>Ad Hoc Committee meetings with contractors to review Pilot components and assess commitment to participate</a:t>
          </a:r>
        </a:p>
      </dsp:txBody>
      <dsp:txXfrm>
        <a:off x="42889" y="562978"/>
        <a:ext cx="2083642" cy="1219825"/>
      </dsp:txXfrm>
    </dsp:sp>
    <dsp:sp modelId="{AC359301-0BDC-4670-91BC-D84EDDBD79EF}">
      <dsp:nvSpPr>
        <dsp:cNvPr id="0" name=""/>
        <dsp:cNvSpPr/>
      </dsp:nvSpPr>
      <dsp:spPr>
        <a:xfrm>
          <a:off x="2354521" y="905107"/>
          <a:ext cx="457823" cy="535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354521" y="1012220"/>
        <a:ext cx="320476" cy="321340"/>
      </dsp:txXfrm>
    </dsp:sp>
    <dsp:sp modelId="{851A02F6-1AD8-4CF7-8476-A0701CB57595}">
      <dsp:nvSpPr>
        <dsp:cNvPr id="0" name=""/>
        <dsp:cNvSpPr/>
      </dsp:nvSpPr>
      <dsp:spPr>
        <a:xfrm>
          <a:off x="3028298" y="525028"/>
          <a:ext cx="2159542" cy="1295725"/>
        </a:xfrm>
        <a:prstGeom prst="roundRect">
          <a:avLst>
            <a:gd name="adj" fmla="val 10000"/>
          </a:avLst>
        </a:prstGeom>
        <a:solidFill>
          <a:schemeClr val="accent2">
            <a:hueOff val="257136"/>
            <a:satOff val="6941"/>
            <a:lumOff val="72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/>
              <a:ea typeface="+mn-ea"/>
              <a:cs typeface="+mn-cs"/>
            </a:rPr>
            <a:t>Pilot Plan development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/>
              <a:ea typeface="+mn-ea"/>
              <a:cs typeface="+mn-cs"/>
            </a:rPr>
            <a:t>(February 2018)</a:t>
          </a:r>
        </a:p>
      </dsp:txBody>
      <dsp:txXfrm>
        <a:off x="3066248" y="562978"/>
        <a:ext cx="2083642" cy="1219825"/>
      </dsp:txXfrm>
    </dsp:sp>
    <dsp:sp modelId="{1A61C7C8-6CA0-4A50-A572-262208E394B8}">
      <dsp:nvSpPr>
        <dsp:cNvPr id="0" name=""/>
        <dsp:cNvSpPr/>
      </dsp:nvSpPr>
      <dsp:spPr>
        <a:xfrm>
          <a:off x="5377881" y="905107"/>
          <a:ext cx="457823" cy="535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99992"/>
            <a:satOff val="8097"/>
            <a:lumOff val="8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5377881" y="1012220"/>
        <a:ext cx="320476" cy="321340"/>
      </dsp:txXfrm>
    </dsp:sp>
    <dsp:sp modelId="{8E44E8AE-C322-41C2-BFA8-A18C13569E79}">
      <dsp:nvSpPr>
        <dsp:cNvPr id="0" name=""/>
        <dsp:cNvSpPr/>
      </dsp:nvSpPr>
      <dsp:spPr>
        <a:xfrm>
          <a:off x="6051658" y="525028"/>
          <a:ext cx="2159542" cy="1295725"/>
        </a:xfrm>
        <a:prstGeom prst="roundRect">
          <a:avLst>
            <a:gd name="adj" fmla="val 10000"/>
          </a:avLst>
        </a:prstGeom>
        <a:solidFill>
          <a:schemeClr val="accent2">
            <a:hueOff val="514273"/>
            <a:satOff val="13881"/>
            <a:lumOff val="14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/>
              <a:ea typeface="+mn-ea"/>
              <a:cs typeface="+mn-cs"/>
            </a:rPr>
            <a:t>Pilot Plan is distributed to Ad Hoc Committee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/>
              <a:ea typeface="+mn-ea"/>
              <a:cs typeface="+mn-cs"/>
            </a:rPr>
            <a:t>(March 1, 2018)</a:t>
          </a:r>
        </a:p>
      </dsp:txBody>
      <dsp:txXfrm>
        <a:off x="6089608" y="562978"/>
        <a:ext cx="2083642" cy="1219825"/>
      </dsp:txXfrm>
    </dsp:sp>
    <dsp:sp modelId="{1F88073A-C753-4A63-B532-ADC1D72D81F9}">
      <dsp:nvSpPr>
        <dsp:cNvPr id="0" name=""/>
        <dsp:cNvSpPr/>
      </dsp:nvSpPr>
      <dsp:spPr>
        <a:xfrm>
          <a:off x="8401240" y="905107"/>
          <a:ext cx="457823" cy="535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599985"/>
            <a:satOff val="16195"/>
            <a:lumOff val="17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8401240" y="1012220"/>
        <a:ext cx="320476" cy="321340"/>
      </dsp:txXfrm>
    </dsp:sp>
    <dsp:sp modelId="{5109DBD6-4C8F-4294-A981-22F4269014E3}">
      <dsp:nvSpPr>
        <dsp:cNvPr id="0" name=""/>
        <dsp:cNvSpPr/>
      </dsp:nvSpPr>
      <dsp:spPr>
        <a:xfrm>
          <a:off x="9075018" y="525028"/>
          <a:ext cx="2159542" cy="1295725"/>
        </a:xfrm>
        <a:prstGeom prst="roundRect">
          <a:avLst>
            <a:gd name="adj" fmla="val 10000"/>
          </a:avLst>
        </a:prstGeom>
        <a:solidFill>
          <a:schemeClr val="accent2">
            <a:hueOff val="771409"/>
            <a:satOff val="20822"/>
            <a:lumOff val="218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/>
              <a:ea typeface="+mn-ea"/>
              <a:cs typeface="+mn-cs"/>
            </a:rPr>
            <a:t>Ad Hoc Committee convenes to discuss Pilot Plan (March 6, 2018)</a:t>
          </a:r>
        </a:p>
      </dsp:txBody>
      <dsp:txXfrm>
        <a:off x="9112968" y="562978"/>
        <a:ext cx="2083642" cy="1219825"/>
      </dsp:txXfrm>
    </dsp:sp>
    <dsp:sp modelId="{E33C13A1-3E71-4D68-8093-100546B7A847}">
      <dsp:nvSpPr>
        <dsp:cNvPr id="0" name=""/>
        <dsp:cNvSpPr/>
      </dsp:nvSpPr>
      <dsp:spPr>
        <a:xfrm rot="5400000">
          <a:off x="9925877" y="1971921"/>
          <a:ext cx="457823" cy="535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899977"/>
            <a:satOff val="24292"/>
            <a:lumOff val="25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-5400000">
        <a:off x="9994119" y="2010793"/>
        <a:ext cx="321340" cy="320476"/>
      </dsp:txXfrm>
    </dsp:sp>
    <dsp:sp modelId="{133E5EE2-CD23-4523-AE24-479B376680FF}">
      <dsp:nvSpPr>
        <dsp:cNvPr id="0" name=""/>
        <dsp:cNvSpPr/>
      </dsp:nvSpPr>
      <dsp:spPr>
        <a:xfrm>
          <a:off x="9075018" y="2684571"/>
          <a:ext cx="2159542" cy="1295725"/>
        </a:xfrm>
        <a:prstGeom prst="roundRect">
          <a:avLst>
            <a:gd name="adj" fmla="val 10000"/>
          </a:avLst>
        </a:prstGeom>
        <a:solidFill>
          <a:schemeClr val="accent2">
            <a:hueOff val="1028545"/>
            <a:satOff val="27762"/>
            <a:lumOff val="29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Calibri" panose="020F0502020204030204"/>
              <a:ea typeface="+mn-ea"/>
              <a:cs typeface="+mn-cs"/>
            </a:rPr>
            <a:t>Pilot Plan is delivered to LPC membership for approval (March 13, 2018)</a:t>
          </a:r>
          <a:endParaRPr lang="en-US" sz="1400" kern="1200" dirty="0">
            <a:latin typeface="Calibri" panose="020F0502020204030204"/>
            <a:ea typeface="+mn-ea"/>
            <a:cs typeface="+mn-cs"/>
          </a:endParaRPr>
        </a:p>
      </dsp:txBody>
      <dsp:txXfrm>
        <a:off x="9112968" y="2722521"/>
        <a:ext cx="2083642" cy="1219825"/>
      </dsp:txXfrm>
    </dsp:sp>
    <dsp:sp modelId="{B443C667-5FE3-47FD-B32D-D8B8D8F37FD4}">
      <dsp:nvSpPr>
        <dsp:cNvPr id="0" name=""/>
        <dsp:cNvSpPr/>
      </dsp:nvSpPr>
      <dsp:spPr>
        <a:xfrm rot="10800000">
          <a:off x="8427155" y="3064650"/>
          <a:ext cx="457823" cy="535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199969"/>
            <a:satOff val="32389"/>
            <a:lumOff val="33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8564502" y="3171763"/>
        <a:ext cx="320476" cy="321340"/>
      </dsp:txXfrm>
    </dsp:sp>
    <dsp:sp modelId="{03FBF64F-6FC2-42BE-B925-BFF087577307}">
      <dsp:nvSpPr>
        <dsp:cNvPr id="0" name=""/>
        <dsp:cNvSpPr/>
      </dsp:nvSpPr>
      <dsp:spPr>
        <a:xfrm>
          <a:off x="6051658" y="2684571"/>
          <a:ext cx="2159542" cy="1295725"/>
        </a:xfrm>
        <a:prstGeom prst="roundRect">
          <a:avLst>
            <a:gd name="adj" fmla="val 10000"/>
          </a:avLst>
        </a:prstGeom>
        <a:solidFill>
          <a:schemeClr val="accent2">
            <a:hueOff val="1285681"/>
            <a:satOff val="34703"/>
            <a:lumOff val="364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latin typeface="Calibri" panose="020F0502020204030204"/>
              <a:ea typeface="+mn-ea"/>
              <a:cs typeface="+mn-cs"/>
            </a:rPr>
            <a:t>LPC convening (March 15, 2018)</a:t>
          </a:r>
          <a:endParaRPr lang="en-US" sz="1400" kern="1200" dirty="0">
            <a:latin typeface="Calibri" panose="020F0502020204030204"/>
            <a:ea typeface="+mn-ea"/>
            <a:cs typeface="+mn-cs"/>
          </a:endParaRPr>
        </a:p>
      </dsp:txBody>
      <dsp:txXfrm>
        <a:off x="6089608" y="2722521"/>
        <a:ext cx="2083642" cy="1219825"/>
      </dsp:txXfrm>
    </dsp:sp>
    <dsp:sp modelId="{56D1E808-E820-4D66-86F2-1168486C3F31}">
      <dsp:nvSpPr>
        <dsp:cNvPr id="0" name=""/>
        <dsp:cNvSpPr/>
      </dsp:nvSpPr>
      <dsp:spPr>
        <a:xfrm rot="10800000">
          <a:off x="5403795" y="3064650"/>
          <a:ext cx="457823" cy="535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499962"/>
            <a:satOff val="40487"/>
            <a:lumOff val="42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5541142" y="3171763"/>
        <a:ext cx="320476" cy="321340"/>
      </dsp:txXfrm>
    </dsp:sp>
    <dsp:sp modelId="{46106FC0-5882-4095-A3F0-8800239BE875}">
      <dsp:nvSpPr>
        <dsp:cNvPr id="0" name=""/>
        <dsp:cNvSpPr/>
      </dsp:nvSpPr>
      <dsp:spPr>
        <a:xfrm>
          <a:off x="3028298" y="2684571"/>
          <a:ext cx="2159542" cy="1295725"/>
        </a:xfrm>
        <a:prstGeom prst="roundRect">
          <a:avLst>
            <a:gd name="adj" fmla="val 10000"/>
          </a:avLst>
        </a:prstGeom>
        <a:solidFill>
          <a:schemeClr val="accent2">
            <a:hueOff val="1542818"/>
            <a:satOff val="41643"/>
            <a:lumOff val="43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/>
              <a:ea typeface="+mn-ea"/>
              <a:cs typeface="+mn-cs"/>
            </a:rPr>
            <a:t>If LPC approves plan, Pilot Plan is presented to Board of Supervisors for approval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/>
              <a:ea typeface="+mn-ea"/>
              <a:cs typeface="+mn-cs"/>
            </a:rPr>
            <a:t>(April 2018)</a:t>
          </a:r>
        </a:p>
      </dsp:txBody>
      <dsp:txXfrm>
        <a:off x="3066248" y="2722521"/>
        <a:ext cx="2083642" cy="1219825"/>
      </dsp:txXfrm>
    </dsp:sp>
    <dsp:sp modelId="{A5C00989-81D2-4864-BD8B-F7F5B20F6B9B}">
      <dsp:nvSpPr>
        <dsp:cNvPr id="0" name=""/>
        <dsp:cNvSpPr/>
      </dsp:nvSpPr>
      <dsp:spPr>
        <a:xfrm rot="10800000">
          <a:off x="2380436" y="3064650"/>
          <a:ext cx="457823" cy="535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799954"/>
            <a:satOff val="48584"/>
            <a:lumOff val="50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2517783" y="3171763"/>
        <a:ext cx="320476" cy="321340"/>
      </dsp:txXfrm>
    </dsp:sp>
    <dsp:sp modelId="{9B595019-5762-4588-A96B-B86826534DA5}">
      <dsp:nvSpPr>
        <dsp:cNvPr id="0" name=""/>
        <dsp:cNvSpPr/>
      </dsp:nvSpPr>
      <dsp:spPr>
        <a:xfrm>
          <a:off x="4939" y="2684571"/>
          <a:ext cx="2159542" cy="1295725"/>
        </a:xfrm>
        <a:prstGeom prst="roundRect">
          <a:avLst>
            <a:gd name="adj" fmla="val 10000"/>
          </a:avLst>
        </a:prstGeom>
        <a:solidFill>
          <a:schemeClr val="accent2">
            <a:hueOff val="1799954"/>
            <a:satOff val="48584"/>
            <a:lumOff val="50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/>
              <a:ea typeface="+mn-ea"/>
              <a:cs typeface="+mn-cs"/>
            </a:rPr>
            <a:t>Final Pilot Plan is submitted to CA </a:t>
          </a:r>
          <a:r>
            <a:rPr lang="en-US" sz="1400" kern="1200" dirty="0" err="1">
              <a:latin typeface="Calibri" panose="020F0502020204030204"/>
              <a:ea typeface="+mn-ea"/>
              <a:cs typeface="+mn-cs"/>
            </a:rPr>
            <a:t>Dept</a:t>
          </a:r>
          <a:r>
            <a:rPr lang="en-US" sz="1400" kern="1200" dirty="0">
              <a:latin typeface="Calibri" panose="020F0502020204030204"/>
              <a:ea typeface="+mn-ea"/>
              <a:cs typeface="+mn-cs"/>
            </a:rPr>
            <a:t> of Education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/>
              <a:ea typeface="+mn-ea"/>
              <a:cs typeface="+mn-cs"/>
            </a:rPr>
            <a:t>(May 1, 2018)</a:t>
          </a:r>
        </a:p>
      </dsp:txBody>
      <dsp:txXfrm>
        <a:off x="42889" y="2722521"/>
        <a:ext cx="2083642" cy="1219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8147C7-7052-4210-9C0D-0706C48BADC6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93A18AF-1203-46EF-AC62-C18790C32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51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78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be eligible for assistance under the same criteria, including the income threshold, the period of eligibility and the family fee schedule.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80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be eligible for assistance under the same criteria, including the income threshold, the period of eligibility and the family fee schedule.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95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474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State monthly income ceiling for a family of four is $3,908</a:t>
            </a:r>
          </a:p>
          <a:p>
            <a:r>
              <a:rPr lang="en-US" dirty="0"/>
              <a:t>Proposed pilot income ceiling for a family of four is $5,699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60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105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28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601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29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618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06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State monthly income ceiling for a family of four is $3,908</a:t>
            </a:r>
          </a:p>
          <a:p>
            <a:r>
              <a:rPr lang="en-US" dirty="0"/>
              <a:t>Proposed pilot income ceiling for a family of four is $5,699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988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551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599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126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811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519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963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13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11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17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State monthly income ceiling for a family of four is $3,908</a:t>
            </a:r>
          </a:p>
          <a:p>
            <a:r>
              <a:rPr lang="en-US" dirty="0"/>
              <a:t>Proposed pilot income ceiling for a family of four is $5,699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60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60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State monthly income ceiling for a family of four is $3,908</a:t>
            </a:r>
          </a:p>
          <a:p>
            <a:r>
              <a:rPr lang="en-US" dirty="0"/>
              <a:t>Proposed pilot income ceiling for a family of four is $5,699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74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78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be eligible for assistance under the same criteria, including the income threshold, the period of eligibility and the family fee schedule.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482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A18AF-1203-46EF-AC62-C18790C32F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39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62F0-F8DB-474A-A292-BAE19873E217}" type="datetime1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80181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FF71-EEBC-4B5C-B9A5-6C7731D14B8B}" type="datetime1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7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B57F-0289-4B7F-B1F0-6074CFB6F64B}" type="datetime1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4750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7437-7163-4E41-B3E0-8AE79CD2975B}" type="datetime1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1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0493-786E-4C2A-ADAD-37A8C5C6E184}" type="datetime1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89318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ACD3-27F5-49FB-AB6D-1E857159B19C}" type="datetime1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8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47E26-4E2A-46DB-B3CF-16BE8F220F60}" type="datetime1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648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E8EE-403A-4211-90B3-2EB300CA21E0}" type="datetime1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7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B41D-AC19-48F3-AF89-ED54392B082B}" type="datetime1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2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75D863C-3148-465F-9EBB-93BF4B5D6EC3}" type="datetime1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DEC26F-7435-4A93-9F93-52AD3A8AE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0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00AD-A6DE-442B-A777-B5C1FCE93A41}" type="datetime1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4A0F3A3-5C88-43BE-99EE-B58AEBB7E9B6}" type="datetime1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4DEC26F-7435-4A93-9F93-52AD3A8AEA0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58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en-US" dirty="0"/>
              <a:t>Pilot Plan 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/>
          <a:lstStyle/>
          <a:p>
            <a:r>
              <a:rPr lang="en-US" dirty="0"/>
              <a:t>Prepared by Mission Analytics Group, Inc.</a:t>
            </a:r>
          </a:p>
          <a:p>
            <a:r>
              <a:rPr lang="en-US" dirty="0"/>
              <a:t>For Solano County, February 13,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0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Pilot participants agree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12555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chemeClr val="tx1"/>
                </a:solidFill>
              </a:rPr>
              <a:t> Accept revised contract terms reflecting the changes in eligibility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chemeClr val="tx1"/>
                </a:solidFill>
              </a:rPr>
              <a:t> If relevant, use pilot family fee schedule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chemeClr val="tx1"/>
                </a:solidFill>
              </a:rPr>
              <a:t> Provide data or authorize data release on earnings, enrollment and family characteristics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chemeClr val="tx1"/>
                </a:solidFill>
              </a:rPr>
              <a:t> Assist in annual reporting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chemeClr val="tx1"/>
                </a:solidFill>
              </a:rPr>
              <a:t> If underearning, amend contracts (temporarily) to increase pilot rates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chemeClr val="tx1"/>
                </a:solidFill>
              </a:rPr>
              <a:t> As needed, facilitate temporary transfers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68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About pilot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41755"/>
            <a:ext cx="10058400" cy="370600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 Currently, a contractor can only opt in at the beginning of the pilot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 A contractor can opt out at any time, but cannot return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Contractors do </a:t>
            </a:r>
            <a:r>
              <a:rPr lang="en-US" sz="2800" u="sng" dirty="0">
                <a:solidFill>
                  <a:schemeClr val="tx2">
                    <a:lumMod val="75000"/>
                  </a:schemeClr>
                </a:solidFill>
              </a:rPr>
              <a:t>not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need to give up funds to participate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98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Questions?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77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1. Income Eligibility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28299" y="1873030"/>
            <a:ext cx="992738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Counties can implement higher income eligibility thresholds for families receiving subsidized care. 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New maximum can be up to the maximum allowed by the federal government = 85% of the state median income from the US Department of Health and Human Services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Creates a “pilot income eligibility range”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Between current state maximum (70% of the 2005 state median income from the CA Department of Finance) and new threshold 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  Entry and exit income requirements would be identical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33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2. 24-Month Eligibility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sz="2400" dirty="0">
                <a:solidFill>
                  <a:schemeClr val="tx1"/>
                </a:solidFill>
              </a:rPr>
              <a:t>Authorizes 24-month eligibility for families entering subsidized care and eligible on a basis of need other than job search</a:t>
            </a:r>
          </a:p>
          <a:p>
            <a:pPr fontAlgn="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 Re-determination of eligibility if…</a:t>
            </a:r>
          </a:p>
          <a:p>
            <a:pPr lvl="2" fontAlgn="t">
              <a:buSzPct val="5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</a:rPr>
              <a:t>Family’s income exceeds pilot income ceiling</a:t>
            </a:r>
          </a:p>
          <a:p>
            <a:pPr lvl="2" fontAlgn="t">
              <a:buSzPct val="5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</a:rPr>
              <a:t>Family can lower family fee or expand hours of care under different eligibility threshold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2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3. Job-Search Eligibility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sz="2400" dirty="0">
                <a:solidFill>
                  <a:schemeClr val="tx1"/>
                </a:solidFill>
              </a:rPr>
              <a:t>Authorize 12-month eligibility for families certified with seeking employment as the only need</a:t>
            </a:r>
          </a:p>
          <a:p>
            <a:pPr fontAlgn="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Parents seeking employment </a:t>
            </a:r>
            <a:r>
              <a:rPr lang="en-US" sz="2400" dirty="0">
                <a:solidFill>
                  <a:schemeClr val="tx1"/>
                </a:solidFill>
                <a:sym typeface="Wingdings" panose="05000000000000000000" pitchFamily="2" charset="2"/>
              </a:rPr>
              <a:t>receive </a:t>
            </a:r>
            <a:r>
              <a:rPr lang="en-US" sz="2400" dirty="0">
                <a:solidFill>
                  <a:schemeClr val="tx1"/>
                </a:solidFill>
              </a:rPr>
              <a:t>12 month eligibility within a 24 month period</a:t>
            </a:r>
          </a:p>
          <a:p>
            <a:pPr marL="0" indent="0" fontAlgn="t">
              <a:buNone/>
            </a:pPr>
            <a:endParaRPr lang="en-US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945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4. Family Fees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Counties can implement their own family fee schedule </a:t>
            </a:r>
            <a:r>
              <a:rPr lang="en-US" b="1" i="1" dirty="0">
                <a:solidFill>
                  <a:schemeClr val="tx1"/>
                </a:solidFill>
              </a:rPr>
              <a:t>in the pilot range only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One fee per family independent of number of children receiving subsidized care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Families pay about 10% of monthly income in child care fees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Families can deduct fees paid for children in unsubsidized care from any family fee they owe for subsidized care.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54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5. Age Eligibility for CSPP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State preschool agencies that serve children for two years can consider them under the pilot income thresholds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 CSPP can enroll children under 3 (2.9 years old)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 Facilitates transition to TK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53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6. Other Components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 Service Hours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6.5 hours of services instead of 6 if a family’s only need is either seeking housing or seeking employment.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6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914400"/>
            <a:ext cx="10058400" cy="8229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Revised Pilot Plan: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Redistribute Unearned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57" y="2161308"/>
            <a:ext cx="9987148" cy="3707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Establish contract terms for the first year of the pilot to re-allocate previously unearned funding</a:t>
            </a:r>
            <a:endParaRPr lang="en-US" sz="10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LPC will provide recommended amounts by contract for: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Maximum reimbursable amount (MRA)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Child days of enrollment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Pilot Reimbursement Rate (PRR)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87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99FD732-EDA5-4D02-8A0F-0E52B30F02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3627683"/>
              </p:ext>
            </p:extLst>
          </p:nvPr>
        </p:nvGraphicFramePr>
        <p:xfrm>
          <a:off x="476250" y="1200150"/>
          <a:ext cx="11239500" cy="4505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7BC9A47-C0EA-4871-90A6-3FA314191FBC}"/>
              </a:ext>
            </a:extLst>
          </p:cNvPr>
          <p:cNvSpPr txBox="1"/>
          <p:nvPr/>
        </p:nvSpPr>
        <p:spPr>
          <a:xfrm>
            <a:off x="895350" y="535688"/>
            <a:ext cx="1082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  <a:latin typeface="+mj-lt"/>
              </a:rPr>
              <a:t>Prospective Timeline: Solano County Subsidy Pilot Plan Development</a:t>
            </a:r>
          </a:p>
        </p:txBody>
      </p:sp>
    </p:spTree>
    <p:extLst>
      <p:ext uri="{BB962C8B-B14F-4D97-AF65-F5344CB8AC3E}">
        <p14:creationId xmlns:p14="http://schemas.microsoft.com/office/powerpoint/2010/main" val="4144990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Pilot Reimbursement Rates (PRR)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The pilot reimbursement rate can be different from the standard reimbursement rates for child care.</a:t>
            </a: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u="sng" dirty="0">
                <a:solidFill>
                  <a:schemeClr val="tx1"/>
                </a:solidFill>
              </a:rPr>
              <a:t>No new funding</a:t>
            </a: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PRR increases come out of reallocation of unearned MRA funds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  Recommended inclusion: PRR calculation can be redone over time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  PRR can be set two ways – </a:t>
            </a:r>
          </a:p>
          <a:p>
            <a:pPr marL="749300" lvl="1" indent="-549275"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To maximize the possible rate OR</a:t>
            </a:r>
          </a:p>
          <a:p>
            <a:pPr marL="749300" lvl="1" indent="-549275"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With volunteered funding only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04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Setting the PRR – Volunteered Funding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Ask all </a:t>
            </a:r>
            <a:r>
              <a:rPr lang="en-US" sz="2800" dirty="0" err="1">
                <a:solidFill>
                  <a:schemeClr val="tx1"/>
                </a:solidFill>
              </a:rPr>
              <a:t>underearning</a:t>
            </a:r>
            <a:r>
              <a:rPr lang="en-US" sz="2800" dirty="0">
                <a:solidFill>
                  <a:schemeClr val="tx1"/>
                </a:solidFill>
              </a:rPr>
              <a:t> contractors to redirect some or all of their </a:t>
            </a:r>
            <a:r>
              <a:rPr lang="en-US" sz="2800" dirty="0" err="1">
                <a:solidFill>
                  <a:schemeClr val="tx1"/>
                </a:solidFill>
              </a:rPr>
              <a:t>underearning</a:t>
            </a:r>
            <a:r>
              <a:rPr lang="en-US" sz="2800" dirty="0">
                <a:solidFill>
                  <a:schemeClr val="tx1"/>
                </a:solidFill>
              </a:rPr>
              <a:t> to the pilot</a:t>
            </a:r>
          </a:p>
          <a:p>
            <a:pPr marL="571500" indent="-571500">
              <a:buAutoNum type="arabicPeriod"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		   $20,000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		     $5,000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		$400,000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		   $70,000…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 descr="C:\Users\mstrain\AppData\Local\Microsoft\Windows\Temporary Internet Files\Content.IE5\CO1GA61M\MC900196570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780" y="3590714"/>
            <a:ext cx="1087120" cy="89238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972300" y="3364955"/>
            <a:ext cx="33726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= $7,000,000 out of $70,000,000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72300" y="4570858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= 182,130 </a:t>
            </a:r>
            <a:r>
              <a:rPr lang="en-US" sz="3200" dirty="0" err="1"/>
              <a:t>cde</a:t>
            </a:r>
            <a:r>
              <a:rPr lang="en-US" sz="3200" dirty="0"/>
              <a:t> out of 1,821,304 in contracts</a:t>
            </a:r>
          </a:p>
        </p:txBody>
      </p:sp>
    </p:spTree>
    <p:extLst>
      <p:ext uri="{BB962C8B-B14F-4D97-AF65-F5344CB8AC3E}">
        <p14:creationId xmlns:p14="http://schemas.microsoft.com/office/powerpoint/2010/main" val="5815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Setting the PRR – Volunteered Funding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71500" indent="-571500">
                  <a:buAutoNum type="arabicPeriod"/>
                </a:pPr>
                <a:r>
                  <a:rPr lang="en-US" sz="2800" dirty="0">
                    <a:solidFill>
                      <a:schemeClr val="tx1"/>
                    </a:solidFill>
                  </a:rPr>
                  <a:t>Allocate the redirected funding across the remaining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cde</a:t>
                </a:r>
                <a:endParaRPr lang="en-US" sz="2800" dirty="0">
                  <a:solidFill>
                    <a:schemeClr val="tx1"/>
                  </a:solidFill>
                </a:endParaRPr>
              </a:p>
              <a:p>
                <a:pPr marL="571500" indent="-571500">
                  <a:buAutoNum type="arabicPeriod"/>
                </a:pPr>
                <a:endParaRPr lang="en-US" sz="2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1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6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$7,000,000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821,304 −182,130</m:t>
                        </m:r>
                      </m:den>
                    </m:f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</a:rPr>
                  <a:t>=</a:t>
                </a:r>
                <a:r>
                  <a:rPr lang="en-US" sz="1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$7,000,000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1,639,174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 =  +$4.27</a:t>
                </a:r>
              </a:p>
              <a:p>
                <a:pPr marL="0" indent="0">
                  <a:buNone/>
                </a:pPr>
                <a:endParaRPr lang="en-US" sz="2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2800" dirty="0">
                    <a:solidFill>
                      <a:schemeClr val="tx1"/>
                    </a:solidFill>
                  </a:rPr>
                  <a:t>	PRR  = 	$38.29+$4.27  =   $42.56</a:t>
                </a:r>
                <a:endParaRPr lang="en-US" sz="1600" dirty="0">
                  <a:solidFill>
                    <a:schemeClr val="tx1"/>
                  </a:solidFill>
                </a:endParaRPr>
              </a:p>
              <a:p>
                <a:pPr marL="571500" indent="-571500">
                  <a:buAutoNum type="arabicPeriod"/>
                </a:pPr>
                <a:endParaRPr lang="en-US" sz="2800" dirty="0"/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endParaRPr lang="en-US" sz="2800" dirty="0"/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2182" t="-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46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Setting the PRR – Volunteered Funding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arabicPeriod" startAt="4"/>
            </a:pPr>
            <a:r>
              <a:rPr lang="en-US" sz="2800" dirty="0">
                <a:solidFill>
                  <a:schemeClr val="tx1"/>
                </a:solidFill>
              </a:rPr>
              <a:t>Revise all contracts to set </a:t>
            </a:r>
          </a:p>
          <a:p>
            <a:pPr marL="1257300" indent="-685800">
              <a:buAutoNum type="alphaLcPeriod"/>
            </a:pPr>
            <a:r>
              <a:rPr lang="en-US" sz="2800" dirty="0">
                <a:solidFill>
                  <a:schemeClr val="tx1"/>
                </a:solidFill>
              </a:rPr>
              <a:t>Child days of enrollment = previous </a:t>
            </a:r>
            <a:r>
              <a:rPr lang="en-US" sz="2800" dirty="0" err="1">
                <a:solidFill>
                  <a:schemeClr val="tx1"/>
                </a:solidFill>
              </a:rPr>
              <a:t>cde</a:t>
            </a:r>
            <a:r>
              <a:rPr lang="en-US" sz="2800" dirty="0">
                <a:solidFill>
                  <a:schemeClr val="tx1"/>
                </a:solidFill>
              </a:rPr>
              <a:t> minus any redirected 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marL="1257300" indent="-685800">
              <a:buAutoNum type="alphaLcPeriod"/>
            </a:pPr>
            <a:r>
              <a:rPr lang="en-US" sz="2600" dirty="0">
                <a:solidFill>
                  <a:schemeClr val="tx1"/>
                </a:solidFill>
              </a:rPr>
              <a:t>MRA = $42.56 X </a:t>
            </a:r>
            <a:r>
              <a:rPr lang="en-US" sz="2600" dirty="0" err="1">
                <a:solidFill>
                  <a:schemeClr val="tx1"/>
                </a:solidFill>
              </a:rPr>
              <a:t>cde</a:t>
            </a:r>
            <a:endParaRPr lang="en-US" sz="2600" dirty="0">
              <a:solidFill>
                <a:schemeClr val="tx1"/>
              </a:solidFill>
            </a:endParaRPr>
          </a:p>
          <a:p>
            <a:pPr marL="1257300" indent="-685800">
              <a:buAutoNum type="alphaLcPeriod"/>
            </a:pPr>
            <a:endParaRPr lang="en-US" sz="2600" dirty="0">
              <a:solidFill>
                <a:schemeClr val="tx1"/>
              </a:solidFill>
            </a:endParaRPr>
          </a:p>
          <a:p>
            <a:pPr marL="63500" indent="0">
              <a:buNone/>
            </a:pPr>
            <a:r>
              <a:rPr lang="en-US" sz="2600" dirty="0">
                <a:solidFill>
                  <a:schemeClr val="tx1"/>
                </a:solidFill>
              </a:rPr>
              <a:t>Plus various adjustments for districts with different rates, accounting for different contract types, etc.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70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Setting the PRR – Maximizing Approach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Consider </a:t>
            </a:r>
            <a:r>
              <a:rPr lang="en-US" sz="2800" u="sng" dirty="0">
                <a:solidFill>
                  <a:schemeClr val="tx1"/>
                </a:solidFill>
              </a:rPr>
              <a:t>all</a:t>
            </a:r>
            <a:r>
              <a:rPr lang="en-US" sz="2800" dirty="0">
                <a:solidFill>
                  <a:schemeClr val="tx1"/>
                </a:solidFill>
              </a:rPr>
              <a:t> resources available to cover slots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	   All contracted MRA in CSPP &amp; CCTR contracts  $70,000,000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									      +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	   Parent fees					        $3,000,000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							=	       $73,000,000</a:t>
            </a:r>
            <a:r>
              <a:rPr lang="en-US" sz="2800" dirty="0"/>
              <a:t>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24</a:t>
            </a:fld>
            <a:endParaRPr lang="en-US"/>
          </a:p>
        </p:txBody>
      </p:sp>
      <p:pic>
        <p:nvPicPr>
          <p:cNvPr id="11" name="Picture 10" descr="C:\Users\mstrain\AppData\Local\Microsoft\Windows\Temporary Internet Files\Content.IE5\DYXNHOXV\MC900431631[1]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" y="2738120"/>
            <a:ext cx="985520" cy="919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:\Users\mstrain\AppData\Local\Microsoft\Windows\Temporary Internet Files\Content.IE5\CO1GA61M\MC900196570[1].wm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" y="3857414"/>
            <a:ext cx="1087120" cy="892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586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Setting the PRR – Maximizing Approach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2.    Calculate how many child days of enrollment (</a:t>
            </a:r>
            <a:r>
              <a:rPr lang="en-US" sz="2800" dirty="0" err="1">
                <a:solidFill>
                  <a:schemeClr val="tx1"/>
                </a:solidFill>
              </a:rPr>
              <a:t>cde</a:t>
            </a:r>
            <a:r>
              <a:rPr lang="en-US" sz="2800" dirty="0">
                <a:solidFill>
                  <a:schemeClr val="tx1"/>
                </a:solidFill>
              </a:rPr>
              <a:t>) the funding needs to cover 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	Number of earned </a:t>
            </a:r>
            <a:r>
              <a:rPr lang="en-US" sz="2800" dirty="0" err="1">
                <a:solidFill>
                  <a:schemeClr val="tx1"/>
                </a:solidFill>
              </a:rPr>
              <a:t>cde</a:t>
            </a:r>
            <a:r>
              <a:rPr lang="en-US" sz="2800" dirty="0">
                <a:solidFill>
                  <a:schemeClr val="tx1"/>
                </a:solidFill>
              </a:rPr>
              <a:t> in base year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		e.g.  1,650,000	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	Maybe round up a bit:   1,700,000	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25</a:t>
            </a:fld>
            <a:endParaRPr lang="en-US"/>
          </a:p>
        </p:txBody>
      </p:sp>
      <p:pic>
        <p:nvPicPr>
          <p:cNvPr id="8" name="Picture 7" descr="C:\Users\mstrain\AppData\Local\Microsoft\Windows\Temporary Internet Files\Content.IE5\CO1GA61M\MC900371000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7540" y="3163676"/>
            <a:ext cx="1401618" cy="10781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033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Setting the PRR – Maximizing Approach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71500" indent="-571500">
                  <a:buNone/>
                </a:pPr>
                <a:r>
                  <a:rPr lang="en-US" sz="2800" dirty="0">
                    <a:solidFill>
                      <a:schemeClr val="tx1"/>
                    </a:solidFill>
                  </a:rPr>
                  <a:t>3.    Calculate the maximum PRR possible to fund that many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cde</a:t>
                </a:r>
                <a:r>
                  <a:rPr lang="en-US" sz="2800" dirty="0">
                    <a:solidFill>
                      <a:schemeClr val="tx1"/>
                    </a:solidFill>
                  </a:rPr>
                  <a:t> with the available funds</a:t>
                </a:r>
              </a:p>
              <a:p>
                <a:pPr marL="0" indent="0">
                  <a:buNone/>
                </a:pPr>
                <a:endParaRPr lang="en-US" sz="2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2800" dirty="0">
                    <a:solidFill>
                      <a:schemeClr val="tx1"/>
                    </a:solidFill>
                  </a:rPr>
                  <a:t>	PRR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$73,000,000</m:t>
                        </m:r>
                      </m:num>
                      <m:den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1,700,000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  =  $42.94</a:t>
                </a:r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2121" t="-2576" r="-1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70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Setting the PRR – Maximizing Approach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arabicPeriod" startAt="4"/>
            </a:pPr>
            <a:r>
              <a:rPr lang="en-US" sz="2800" dirty="0">
                <a:solidFill>
                  <a:schemeClr val="tx1"/>
                </a:solidFill>
              </a:rPr>
              <a:t>Revise all contracts to set </a:t>
            </a:r>
          </a:p>
          <a:p>
            <a:pPr marL="1257300" indent="-685800">
              <a:buAutoNum type="alphaLcPeriod"/>
            </a:pPr>
            <a:r>
              <a:rPr lang="en-US" sz="2800" dirty="0">
                <a:solidFill>
                  <a:schemeClr val="tx1"/>
                </a:solidFill>
              </a:rPr>
              <a:t>Child days of enrollment = previously earned </a:t>
            </a:r>
            <a:r>
              <a:rPr lang="en-US" sz="2800" i="1" dirty="0">
                <a:solidFill>
                  <a:schemeClr val="tx1"/>
                </a:solidFill>
              </a:rPr>
              <a:t>minus those earned with family fees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marL="1257300" indent="-685800">
              <a:buAutoNum type="alphaLcPeriod"/>
            </a:pPr>
            <a:r>
              <a:rPr lang="en-US" sz="2600" dirty="0">
                <a:solidFill>
                  <a:schemeClr val="tx1"/>
                </a:solidFill>
              </a:rPr>
              <a:t>MRA = $42.94 X </a:t>
            </a:r>
            <a:r>
              <a:rPr lang="en-US" sz="2600" dirty="0" err="1">
                <a:solidFill>
                  <a:schemeClr val="tx1"/>
                </a:solidFill>
              </a:rPr>
              <a:t>cde</a:t>
            </a:r>
            <a:endParaRPr lang="en-US" sz="2600" dirty="0">
              <a:solidFill>
                <a:schemeClr val="tx1"/>
              </a:solidFill>
            </a:endParaRPr>
          </a:p>
          <a:p>
            <a:pPr marL="1257300" indent="-685800">
              <a:buAutoNum type="alphaLcPeriod"/>
            </a:pPr>
            <a:endParaRPr lang="en-US" sz="2600" dirty="0">
              <a:solidFill>
                <a:schemeClr val="tx1"/>
              </a:solidFill>
            </a:endParaRPr>
          </a:p>
          <a:p>
            <a:pPr marL="63500" indent="0">
              <a:buNone/>
            </a:pPr>
            <a:r>
              <a:rPr lang="en-US" sz="2600" dirty="0">
                <a:solidFill>
                  <a:schemeClr val="tx1"/>
                </a:solidFill>
              </a:rPr>
              <a:t>Plus various adjustments for districts with different rates, accounting for different contract types, etc.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262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Pilot Reimbursement Rates (PRR)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Alameda County used the “volunteered funding” approach</a:t>
            </a:r>
            <a:endParaRPr lang="en-US" sz="2800" u="sng" dirty="0">
              <a:solidFill>
                <a:schemeClr val="tx1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San Mateo, San Francisco, and Santa Clara used the “maximizing” approach</a:t>
            </a: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How much the two approaches differ depends on</a:t>
            </a:r>
          </a:p>
          <a:p>
            <a:pPr marL="749300" lvl="1" indent="-549275"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What share of unearned funds are volunteered</a:t>
            </a:r>
          </a:p>
          <a:p>
            <a:pPr marL="749300" lvl="1" indent="-549275"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How much money is captured in family fees (used in the maximizing but not in the volunteered approach)</a:t>
            </a:r>
          </a:p>
          <a:p>
            <a:pPr marL="749300" lvl="1" indent="-549275"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Willingness of contractors to </a:t>
            </a:r>
            <a:r>
              <a:rPr lang="en-US" sz="2600" dirty="0" err="1">
                <a:solidFill>
                  <a:schemeClr val="tx1"/>
                </a:solidFill>
              </a:rPr>
              <a:t>overearn</a:t>
            </a:r>
            <a:r>
              <a:rPr lang="en-US" sz="2600" dirty="0">
                <a:solidFill>
                  <a:schemeClr val="tx1"/>
                </a:solidFill>
              </a:rPr>
              <a:t> contracts in the presence of family fees </a:t>
            </a:r>
          </a:p>
          <a:p>
            <a:pPr marL="749300" lvl="1" indent="-549275">
              <a:buFont typeface="Wingdings" panose="05000000000000000000" pitchFamily="2" charset="2"/>
              <a:buChar char="Ø"/>
            </a:pP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01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8"/>
            <a:ext cx="3200400" cy="5663937"/>
          </a:xfrm>
        </p:spPr>
        <p:txBody>
          <a:bodyPr anchor="ctr">
            <a:normAutofit/>
          </a:bodyPr>
          <a:lstStyle/>
          <a:p>
            <a:r>
              <a:rPr lang="en-US" sz="4400" dirty="0"/>
              <a:t>Plan Components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3</a:t>
            </a:fld>
            <a:endParaRPr lang="en-US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800600" y="1021278"/>
            <a:ext cx="6492240" cy="482138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Initial Plan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Income Eligibility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24-Month Eligibility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Job-Search Eligibility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Family Fees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Age Eligibility for CSPP Care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Other Components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Future Revised Plan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>
                <a:solidFill>
                  <a:schemeClr val="tx1"/>
                </a:solidFill>
              </a:rPr>
              <a:t>Redistribute Unearned Funding</a:t>
            </a:r>
          </a:p>
          <a:p>
            <a:pPr marL="457200" indent="-457200">
              <a:buFont typeface="+mj-lt"/>
              <a:buAutoNum type="arabicPeriod" startAt="7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04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7510" y="503358"/>
            <a:ext cx="11305309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9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2800" dirty="0"/>
              <a:t>Income Eligibility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(San Mateo, San Francisco, Alameda, Santa Clara)</a:t>
            </a:r>
          </a:p>
          <a:p>
            <a:pPr marL="800100" lvl="1" indent="-342900">
              <a:lnSpc>
                <a:spcPct val="9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Increasing the income threshold for initial eligibility for subsidized care for Title 5 contractors to 85% of the state median income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</a:pPr>
            <a:endParaRPr lang="en-US" sz="2400" dirty="0"/>
          </a:p>
          <a:p>
            <a:pPr marL="514350" indent="-514350">
              <a:lnSpc>
                <a:spcPct val="9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2800" dirty="0"/>
              <a:t>24-Month Eligibility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(San Mateo, San Francisco, Alameda*, Santa Clara)</a:t>
            </a:r>
            <a:endParaRPr lang="en-US" sz="2800" dirty="0"/>
          </a:p>
          <a:p>
            <a:pPr marL="800100" lvl="1" indent="-342900">
              <a:lnSpc>
                <a:spcPct val="9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Authorizing 24-month eligibility for families entering subsidized care and families eligible based on a need other than job search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</a:pPr>
            <a:endParaRPr lang="en-US" sz="2400" dirty="0"/>
          </a:p>
          <a:p>
            <a:pPr marL="457200" indent="-457200">
              <a:lnSpc>
                <a:spcPct val="9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2800" dirty="0"/>
              <a:t>Job Search Eligibility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(San Mateo, San Francisco, Alameda, Santa Clara)</a:t>
            </a:r>
            <a:endParaRPr lang="en-US" sz="2800" dirty="0"/>
          </a:p>
          <a:p>
            <a:pPr marL="800100" lvl="1" indent="-342900">
              <a:lnSpc>
                <a:spcPct val="9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Authorizing 12-month eligibility for families certified for seeking employment as the only need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66A725-0784-40C9-8971-264E061E30B3}"/>
              </a:ext>
            </a:extLst>
          </p:cNvPr>
          <p:cNvSpPr txBox="1"/>
          <p:nvPr/>
        </p:nvSpPr>
        <p:spPr>
          <a:xfrm>
            <a:off x="8124825" y="6019800"/>
            <a:ext cx="4067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*Alameda has a variant of 24-month eligibility.</a:t>
            </a:r>
          </a:p>
        </p:txBody>
      </p:sp>
    </p:spTree>
    <p:extLst>
      <p:ext uri="{BB962C8B-B14F-4D97-AF65-F5344CB8AC3E}">
        <p14:creationId xmlns:p14="http://schemas.microsoft.com/office/powerpoint/2010/main" val="26136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238125" y="390525"/>
            <a:ext cx="11753850" cy="5029200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800" dirty="0">
                <a:solidFill>
                  <a:schemeClr val="tx1"/>
                </a:solidFill>
              </a:rPr>
              <a:t>Family Fees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(San Mateo, San Francisco, Alameda, Santa Clara)</a:t>
            </a:r>
            <a:endParaRPr lang="en-US" sz="2800" dirty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rgbClr val="6076B4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Establishing a family fee schedule for families with income above the state eligibility cutoff setting fees at approximately 10% of family income –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Not currently relevant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rgbClr val="6076B4"/>
              </a:buClr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en-US" sz="2800" dirty="0">
                <a:solidFill>
                  <a:schemeClr val="tx1"/>
                </a:solidFill>
              </a:rPr>
              <a:t>Age Eligibility for CSPP Care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(San Mateo, San Francisco, Alameda, Santa Clara)</a:t>
            </a:r>
            <a:endParaRPr lang="en-US" sz="2800" dirty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rgbClr val="6076B4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Allowing children aged 2.9 to be served in state preschool contracts to facilitate the transition to TK</a:t>
            </a:r>
          </a:p>
          <a:p>
            <a:pPr marL="384048" lvl="2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US" sz="2800" dirty="0">
                <a:solidFill>
                  <a:schemeClr val="tx1"/>
                </a:solidFill>
              </a:rPr>
              <a:t>Other Components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(San Mateo, San Francisco, Alameda, Santa Clara)</a:t>
            </a:r>
            <a:endParaRPr lang="en-US" sz="2800" dirty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rgbClr val="6076B4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Authorizing 6.5 service hours for families seeking housing or seeking employment</a:t>
            </a:r>
          </a:p>
        </p:txBody>
      </p:sp>
    </p:spTree>
    <p:extLst>
      <p:ext uri="{BB962C8B-B14F-4D97-AF65-F5344CB8AC3E}">
        <p14:creationId xmlns:p14="http://schemas.microsoft.com/office/powerpoint/2010/main" val="3726236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Elements Not Accepted by CDE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28299" y="1873030"/>
            <a:ext cx="9927381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Adjustment Factors (In Alameda, San Francisco, Not accepted for Santa Clara)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Allowed programs to treat all contracts and age groups consistently in the use of adjustment factors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Specifically applies to high rate districts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Sibling Preference (In Alameda, Not accepted for Santa Clara)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Allowed contractors the option to give preference to siblings of children already enrolled in a program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Two-year contracts (Proposed by Santa Clara, Not accepted)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Allow contractors the option of opting in for two-year contracts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67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80" y="1876301"/>
            <a:ext cx="10058400" cy="2448811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cap="all" spc="200" dirty="0">
                <a:solidFill>
                  <a:schemeClr val="tx2"/>
                </a:solidFill>
                <a:ea typeface="+mn-ea"/>
                <a:cs typeface="+mn-cs"/>
              </a:rPr>
              <a:t>Other Notes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38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Applying Eligibility Criteria to Voucher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20686"/>
            <a:ext cx="10058400" cy="364840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800" dirty="0">
                <a:solidFill>
                  <a:schemeClr val="tx1"/>
                </a:solidFill>
              </a:rPr>
              <a:t>At County option, families receiving child care assistance through vouchers will be eligible under the same criteria as the pilot contractors.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Voucher programs include: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CalWORKs Stage 2 (C2AP)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CalWORKs Stage 3 (C3AP)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Alternative Payment Program  (CAPP)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Reimbursement rates for vouchers will not be affected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1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80" y="1876301"/>
            <a:ext cx="10058400" cy="2448811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cap="all" spc="200" dirty="0">
                <a:solidFill>
                  <a:schemeClr val="tx2"/>
                </a:solidFill>
                <a:ea typeface="+mn-ea"/>
                <a:cs typeface="+mn-cs"/>
              </a:rPr>
              <a:t>Pilot participation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C26F-7435-4A93-9F93-52AD3A8AEA0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655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1663</TotalTime>
  <Words>1540</Words>
  <Application>Microsoft Office PowerPoint</Application>
  <PresentationFormat>Widescreen</PresentationFormat>
  <Paragraphs>233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Courier New</vt:lpstr>
      <vt:lpstr>Wingdings</vt:lpstr>
      <vt:lpstr>Retrospect</vt:lpstr>
      <vt:lpstr>Pilot Plan Development</vt:lpstr>
      <vt:lpstr>PowerPoint Presentation</vt:lpstr>
      <vt:lpstr>Plan Components</vt:lpstr>
      <vt:lpstr>PowerPoint Presentation</vt:lpstr>
      <vt:lpstr>PowerPoint Presentation</vt:lpstr>
      <vt:lpstr>Elements Not Accepted by CDE</vt:lpstr>
      <vt:lpstr>Other Notes</vt:lpstr>
      <vt:lpstr>Applying Eligibility Criteria to Voucher Programs</vt:lpstr>
      <vt:lpstr>Pilot participation</vt:lpstr>
      <vt:lpstr>Pilot participants agree to:</vt:lpstr>
      <vt:lpstr>About pilot participation</vt:lpstr>
      <vt:lpstr>Questions?</vt:lpstr>
      <vt:lpstr>1. Income Eligibility</vt:lpstr>
      <vt:lpstr>2. 24-Month Eligibility</vt:lpstr>
      <vt:lpstr>3. Job-Search Eligibility</vt:lpstr>
      <vt:lpstr>4. Family Fees</vt:lpstr>
      <vt:lpstr>5. Age Eligibility for CSPP Care</vt:lpstr>
      <vt:lpstr>6. Other Components </vt:lpstr>
      <vt:lpstr>Revised Pilot Plan:  Redistribute Unearned Funding</vt:lpstr>
      <vt:lpstr>Pilot Reimbursement Rates (PRR)</vt:lpstr>
      <vt:lpstr>Setting the PRR – Volunteered Funding</vt:lpstr>
      <vt:lpstr>Setting the PRR – Volunteered Funding</vt:lpstr>
      <vt:lpstr>Setting the PRR – Volunteered Funding</vt:lpstr>
      <vt:lpstr>Setting the PRR – Maximizing Approach</vt:lpstr>
      <vt:lpstr>Setting the PRR – Maximizing Approach</vt:lpstr>
      <vt:lpstr>Setting the PRR – Maximizing Approach</vt:lpstr>
      <vt:lpstr>Setting the PRR – Maximizing Approach</vt:lpstr>
      <vt:lpstr>Pilot Reimbursement Rates (PRR)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Child Care Subsidy Pilot Plan Components</dc:title>
  <dc:creator>Trixy Joy Manansala</dc:creator>
  <cp:lastModifiedBy>Aloka Narayanan</cp:lastModifiedBy>
  <cp:revision>176</cp:revision>
  <cp:lastPrinted>2017-02-14T17:23:15Z</cp:lastPrinted>
  <dcterms:created xsi:type="dcterms:W3CDTF">2017-02-09T01:25:21Z</dcterms:created>
  <dcterms:modified xsi:type="dcterms:W3CDTF">2018-02-13T18:48:38Z</dcterms:modified>
</cp:coreProperties>
</file>